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58"/>
  </p:notesMasterIdLst>
  <p:handoutMasterIdLst>
    <p:handoutMasterId r:id="rId59"/>
  </p:handoutMasterIdLst>
  <p:sldIdLst>
    <p:sldId id="323" r:id="rId5"/>
    <p:sldId id="329" r:id="rId6"/>
    <p:sldId id="302" r:id="rId7"/>
    <p:sldId id="320" r:id="rId8"/>
    <p:sldId id="304" r:id="rId9"/>
    <p:sldId id="321" r:id="rId10"/>
    <p:sldId id="322" r:id="rId11"/>
    <p:sldId id="328" r:id="rId12"/>
    <p:sldId id="327" r:id="rId13"/>
    <p:sldId id="355" r:id="rId14"/>
    <p:sldId id="366" r:id="rId15"/>
    <p:sldId id="367" r:id="rId16"/>
    <p:sldId id="368" r:id="rId17"/>
    <p:sldId id="370" r:id="rId18"/>
    <p:sldId id="365" r:id="rId19"/>
    <p:sldId id="362" r:id="rId20"/>
    <p:sldId id="319" r:id="rId21"/>
    <p:sldId id="303" r:id="rId22"/>
    <p:sldId id="305" r:id="rId23"/>
    <p:sldId id="299" r:id="rId24"/>
    <p:sldId id="300" r:id="rId25"/>
    <p:sldId id="342" r:id="rId26"/>
    <p:sldId id="325" r:id="rId27"/>
    <p:sldId id="307" r:id="rId28"/>
    <p:sldId id="308" r:id="rId29"/>
    <p:sldId id="309" r:id="rId30"/>
    <p:sldId id="310" r:id="rId31"/>
    <p:sldId id="311" r:id="rId32"/>
    <p:sldId id="313" r:id="rId33"/>
    <p:sldId id="324" r:id="rId34"/>
    <p:sldId id="315" r:id="rId35"/>
    <p:sldId id="316" r:id="rId36"/>
    <p:sldId id="318" r:id="rId37"/>
    <p:sldId id="296" r:id="rId38"/>
    <p:sldId id="371" r:id="rId39"/>
    <p:sldId id="372" r:id="rId40"/>
    <p:sldId id="330" r:id="rId41"/>
    <p:sldId id="346" r:id="rId42"/>
    <p:sldId id="347" r:id="rId43"/>
    <p:sldId id="348" r:id="rId44"/>
    <p:sldId id="349" r:id="rId45"/>
    <p:sldId id="350" r:id="rId46"/>
    <p:sldId id="351" r:id="rId47"/>
    <p:sldId id="352" r:id="rId48"/>
    <p:sldId id="353" r:id="rId49"/>
    <p:sldId id="354" r:id="rId50"/>
    <p:sldId id="332" r:id="rId51"/>
    <p:sldId id="333" r:id="rId52"/>
    <p:sldId id="335" r:id="rId53"/>
    <p:sldId id="336" r:id="rId54"/>
    <p:sldId id="337" r:id="rId55"/>
    <p:sldId id="334" r:id="rId56"/>
    <p:sldId id="326" r:id="rId57"/>
  </p:sldIdLst>
  <p:sldSz cx="9144000" cy="6858000" type="screen4x3"/>
  <p:notesSz cx="7023100" cy="9309100"/>
  <p:defaultTextStyle>
    <a:defPPr>
      <a:defRPr lang="en-US"/>
    </a:defPPr>
    <a:lvl1pPr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1pPr>
    <a:lvl2pPr marL="4572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2pPr>
    <a:lvl3pPr marL="9144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3pPr>
    <a:lvl4pPr marL="13716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4pPr>
    <a:lvl5pPr marL="18288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5pPr>
    <a:lvl6pPr marL="2286000" algn="l" defTabSz="914400" rtl="0" eaLnBrk="1" latinLnBrk="0" hangingPunct="1">
      <a:defRPr sz="2400" i="1" kern="1200">
        <a:solidFill>
          <a:schemeClr val="tx1"/>
        </a:solidFill>
        <a:latin typeface="Arial" charset="0"/>
        <a:ea typeface="ＭＳ Ｐゴシック" pitchFamily="84" charset="-128"/>
        <a:cs typeface="+mn-cs"/>
      </a:defRPr>
    </a:lvl6pPr>
    <a:lvl7pPr marL="2743200" algn="l" defTabSz="914400" rtl="0" eaLnBrk="1" latinLnBrk="0" hangingPunct="1">
      <a:defRPr sz="2400" i="1" kern="1200">
        <a:solidFill>
          <a:schemeClr val="tx1"/>
        </a:solidFill>
        <a:latin typeface="Arial" charset="0"/>
        <a:ea typeface="ＭＳ Ｐゴシック" pitchFamily="84" charset="-128"/>
        <a:cs typeface="+mn-cs"/>
      </a:defRPr>
    </a:lvl7pPr>
    <a:lvl8pPr marL="3200400" algn="l" defTabSz="914400" rtl="0" eaLnBrk="1" latinLnBrk="0" hangingPunct="1">
      <a:defRPr sz="2400" i="1" kern="1200">
        <a:solidFill>
          <a:schemeClr val="tx1"/>
        </a:solidFill>
        <a:latin typeface="Arial" charset="0"/>
        <a:ea typeface="ＭＳ Ｐゴシック" pitchFamily="84" charset="-128"/>
        <a:cs typeface="+mn-cs"/>
      </a:defRPr>
    </a:lvl8pPr>
    <a:lvl9pPr marL="3657600" algn="l" defTabSz="914400" rtl="0" eaLnBrk="1" latinLnBrk="0" hangingPunct="1">
      <a:defRPr sz="2400" i="1" kern="1200">
        <a:solidFill>
          <a:schemeClr val="tx1"/>
        </a:solidFill>
        <a:latin typeface="Arial" charset="0"/>
        <a:ea typeface="ＭＳ Ｐゴシック"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AFCDE3"/>
    <a:srgbClr val="5D85A9"/>
    <a:srgbClr val="19396E"/>
    <a:srgbClr val="1F4C81"/>
    <a:srgbClr val="204C81"/>
    <a:srgbClr val="1B4C8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673" autoAdjust="0"/>
    <p:restoredTop sz="83977" autoAdjust="0"/>
  </p:normalViewPr>
  <p:slideViewPr>
    <p:cSldViewPr>
      <p:cViewPr>
        <p:scale>
          <a:sx n="80" d="100"/>
          <a:sy n="80" d="100"/>
        </p:scale>
        <p:origin x="-3384" y="-9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3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238" cy="465138"/>
          </a:xfrm>
          <a:prstGeom prst="rect">
            <a:avLst/>
          </a:prstGeom>
        </p:spPr>
        <p:txBody>
          <a:bodyPr vert="horz" lIns="91431" tIns="45715" rIns="91431" bIns="45715" rtlCol="0"/>
          <a:lstStyle>
            <a:lvl1pPr algn="l">
              <a:defRPr sz="1200"/>
            </a:lvl1pPr>
          </a:lstStyle>
          <a:p>
            <a:endParaRPr lang="en-US"/>
          </a:p>
        </p:txBody>
      </p:sp>
      <p:sp>
        <p:nvSpPr>
          <p:cNvPr id="3" name="Date Placeholder 2"/>
          <p:cNvSpPr>
            <a:spLocks noGrp="1"/>
          </p:cNvSpPr>
          <p:nvPr>
            <p:ph type="dt" sz="quarter" idx="1"/>
          </p:nvPr>
        </p:nvSpPr>
        <p:spPr>
          <a:xfrm>
            <a:off x="3978276" y="0"/>
            <a:ext cx="3043238" cy="465138"/>
          </a:xfrm>
          <a:prstGeom prst="rect">
            <a:avLst/>
          </a:prstGeom>
        </p:spPr>
        <p:txBody>
          <a:bodyPr vert="horz" lIns="91431" tIns="45715" rIns="91431" bIns="45715" rtlCol="0"/>
          <a:lstStyle>
            <a:lvl1pPr algn="r">
              <a:defRPr sz="1200"/>
            </a:lvl1pPr>
          </a:lstStyle>
          <a:p>
            <a:fld id="{18E79652-BD4B-486D-8A90-E182301C3A9E}" type="datetimeFigureOut">
              <a:rPr lang="en-US" smtClean="0"/>
              <a:pPr/>
              <a:t>2/19/2013</a:t>
            </a:fld>
            <a:endParaRPr lang="en-US"/>
          </a:p>
        </p:txBody>
      </p:sp>
      <p:sp>
        <p:nvSpPr>
          <p:cNvPr id="4" name="Footer Placeholder 3"/>
          <p:cNvSpPr>
            <a:spLocks noGrp="1"/>
          </p:cNvSpPr>
          <p:nvPr>
            <p:ph type="ftr" sz="quarter" idx="2"/>
          </p:nvPr>
        </p:nvSpPr>
        <p:spPr>
          <a:xfrm>
            <a:off x="1" y="8842376"/>
            <a:ext cx="3043238" cy="465138"/>
          </a:xfrm>
          <a:prstGeom prst="rect">
            <a:avLst/>
          </a:prstGeom>
        </p:spPr>
        <p:txBody>
          <a:bodyPr vert="horz" lIns="91431" tIns="45715" rIns="91431"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3978276" y="8842376"/>
            <a:ext cx="3043238" cy="465138"/>
          </a:xfrm>
          <a:prstGeom prst="rect">
            <a:avLst/>
          </a:prstGeom>
        </p:spPr>
        <p:txBody>
          <a:bodyPr vert="horz" lIns="91431" tIns="45715" rIns="91431" bIns="45715" rtlCol="0" anchor="b"/>
          <a:lstStyle>
            <a:lvl1pPr algn="r">
              <a:defRPr sz="1200"/>
            </a:lvl1pPr>
          </a:lstStyle>
          <a:p>
            <a:fld id="{AA6E6A2F-EEA0-477A-9EE6-DEE592DFC5FE}" type="slidenum">
              <a:rPr lang="en-US" smtClean="0"/>
              <a:pPr/>
              <a:t>‹#›</a:t>
            </a:fld>
            <a:endParaRPr lang="en-US"/>
          </a:p>
        </p:txBody>
      </p:sp>
    </p:spTree>
    <p:extLst>
      <p:ext uri="{BB962C8B-B14F-4D97-AF65-F5344CB8AC3E}">
        <p14:creationId xmlns:p14="http://schemas.microsoft.com/office/powerpoint/2010/main" xmlns="" val="3252890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43979" cy="465773"/>
          </a:xfrm>
          <a:prstGeom prst="rect">
            <a:avLst/>
          </a:prstGeom>
        </p:spPr>
        <p:txBody>
          <a:bodyPr vert="horz" lIns="91567" tIns="45785" rIns="91567" bIns="45785" rtlCol="0"/>
          <a:lstStyle>
            <a:lvl1pPr algn="l">
              <a:defRPr sz="1200"/>
            </a:lvl1pPr>
          </a:lstStyle>
          <a:p>
            <a:endParaRPr lang="en-US" dirty="0"/>
          </a:p>
        </p:txBody>
      </p:sp>
      <p:sp>
        <p:nvSpPr>
          <p:cNvPr id="3" name="Date Placeholder 2"/>
          <p:cNvSpPr>
            <a:spLocks noGrp="1"/>
          </p:cNvSpPr>
          <p:nvPr>
            <p:ph type="dt" idx="1"/>
          </p:nvPr>
        </p:nvSpPr>
        <p:spPr>
          <a:xfrm>
            <a:off x="3977532" y="0"/>
            <a:ext cx="3043979" cy="465773"/>
          </a:xfrm>
          <a:prstGeom prst="rect">
            <a:avLst/>
          </a:prstGeom>
        </p:spPr>
        <p:txBody>
          <a:bodyPr vert="horz" lIns="91567" tIns="45785" rIns="91567" bIns="45785" rtlCol="0"/>
          <a:lstStyle>
            <a:lvl1pPr algn="r">
              <a:defRPr sz="1200"/>
            </a:lvl1pPr>
          </a:lstStyle>
          <a:p>
            <a:fld id="{96BA5531-7DFD-4862-8E5C-AE340D1097BE}" type="datetimeFigureOut">
              <a:rPr lang="en-US" smtClean="0"/>
              <a:pPr/>
              <a:t>2/19/2013</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567" tIns="45785" rIns="91567" bIns="45785" rtlCol="0" anchor="ctr"/>
          <a:lstStyle/>
          <a:p>
            <a:endParaRPr lang="en-US" dirty="0"/>
          </a:p>
        </p:txBody>
      </p:sp>
      <p:sp>
        <p:nvSpPr>
          <p:cNvPr id="5" name="Notes Placeholder 4"/>
          <p:cNvSpPr>
            <a:spLocks noGrp="1"/>
          </p:cNvSpPr>
          <p:nvPr>
            <p:ph type="body" sz="quarter" idx="3"/>
          </p:nvPr>
        </p:nvSpPr>
        <p:spPr>
          <a:xfrm>
            <a:off x="702946" y="4422460"/>
            <a:ext cx="5617208" cy="4188778"/>
          </a:xfrm>
          <a:prstGeom prst="rect">
            <a:avLst/>
          </a:prstGeom>
        </p:spPr>
        <p:txBody>
          <a:bodyPr vert="horz" lIns="91567" tIns="45785" rIns="91567" bIns="4578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41739"/>
            <a:ext cx="3043979" cy="465773"/>
          </a:xfrm>
          <a:prstGeom prst="rect">
            <a:avLst/>
          </a:prstGeom>
        </p:spPr>
        <p:txBody>
          <a:bodyPr vert="horz" lIns="91567" tIns="45785" rIns="91567" bIns="4578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7532" y="8841739"/>
            <a:ext cx="3043979" cy="465773"/>
          </a:xfrm>
          <a:prstGeom prst="rect">
            <a:avLst/>
          </a:prstGeom>
        </p:spPr>
        <p:txBody>
          <a:bodyPr vert="horz" lIns="91567" tIns="45785" rIns="91567" bIns="45785" rtlCol="0" anchor="b"/>
          <a:lstStyle>
            <a:lvl1pPr algn="r">
              <a:defRPr sz="1200"/>
            </a:lvl1pPr>
          </a:lstStyle>
          <a:p>
            <a:fld id="{B350DD07-B926-4EF8-8F60-A13A95E38A99}" type="slidenum">
              <a:rPr lang="en-US" smtClean="0"/>
              <a:pPr/>
              <a:t>‹#›</a:t>
            </a:fld>
            <a:endParaRPr lang="en-US" dirty="0"/>
          </a:p>
        </p:txBody>
      </p:sp>
    </p:spTree>
    <p:extLst>
      <p:ext uri="{BB962C8B-B14F-4D97-AF65-F5344CB8AC3E}">
        <p14:creationId xmlns:p14="http://schemas.microsoft.com/office/powerpoint/2010/main" xmlns="" val="52138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D94BE4-E632-4FEB-8793-3C4941C5D7B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50DD07-B926-4EF8-8F60-A13A95E38A9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A78C55C5-D8D5-42EF-92C4-724934CC833E}"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A079F57-A71A-446B-B067-F17830669BEB}"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E17F4F-8470-42B9-8993-52371459BE8A}"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55246E-66BA-4559-9487-33CE1C0A8CE9}" type="slidenum">
              <a:rPr lang="en-US">
                <a:ea typeface="ＭＳ Ｐゴシック"/>
                <a:cs typeface="ＭＳ Ｐゴシック"/>
              </a:rPr>
              <a:pPr/>
              <a:t>25</a:t>
            </a:fld>
            <a:endParaRPr lang="en-US" dirty="0">
              <a:ea typeface="ＭＳ Ｐゴシック"/>
              <a:cs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b="1" dirty="0"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7C6B6A-2ADE-4A65-B02F-6DA1BFEC596C}" type="slidenum">
              <a:rPr lang="en-US">
                <a:ea typeface="ＭＳ Ｐゴシック"/>
                <a:cs typeface="ＭＳ Ｐゴシック"/>
              </a:rPr>
              <a:pPr/>
              <a:t>26</a:t>
            </a:fld>
            <a:endParaRPr lang="en-US" dirty="0">
              <a:ea typeface="ＭＳ Ｐゴシック"/>
              <a:cs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pPr>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4B279-5A49-44A3-97E2-0436EFDEED8D}" type="slidenum">
              <a:rPr lang="en-US">
                <a:ea typeface="ＭＳ Ｐゴシック"/>
                <a:cs typeface="ＭＳ Ｐゴシック"/>
              </a:rPr>
              <a:pPr/>
              <a:t>27</a:t>
            </a:fld>
            <a:endParaRPr lang="en-US" dirty="0">
              <a:ea typeface="ＭＳ Ｐゴシック"/>
              <a:cs typeface="ＭＳ Ｐゴシック"/>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C702BD-4AC8-42A2-80EA-BDF1AF4771EF}"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fld id="{79C702BD-4AC8-42A2-80EA-BDF1AF4771EF}"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sz="1000" dirty="0" smtClean="0"/>
          </a:p>
        </p:txBody>
      </p:sp>
      <p:sp>
        <p:nvSpPr>
          <p:cNvPr id="4" name="Slide Number Placeholder 3"/>
          <p:cNvSpPr>
            <a:spLocks noGrp="1"/>
          </p:cNvSpPr>
          <p:nvPr>
            <p:ph type="sldNum" sz="quarter" idx="10"/>
          </p:nvPr>
        </p:nvSpPr>
        <p:spPr/>
        <p:txBody>
          <a:bodyPr/>
          <a:lstStyle/>
          <a:p>
            <a:fld id="{C3D94BE4-E632-4FEB-8793-3C4941C5D7BF}"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C702BD-4AC8-42A2-80EA-BDF1AF4771EF}"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FontTx/>
              <a:buNone/>
            </a:pPr>
            <a:endParaRPr lang="en-US" sz="1000" dirty="0" smtClean="0"/>
          </a:p>
        </p:txBody>
      </p:sp>
      <p:sp>
        <p:nvSpPr>
          <p:cNvPr id="4" name="Slide Number Placeholder 3"/>
          <p:cNvSpPr>
            <a:spLocks noGrp="1"/>
          </p:cNvSpPr>
          <p:nvPr>
            <p:ph type="sldNum" sz="quarter" idx="10"/>
          </p:nvPr>
        </p:nvSpPr>
        <p:spPr/>
        <p:txBody>
          <a:bodyPr/>
          <a:lstStyle/>
          <a:p>
            <a:fld id="{79C702BD-4AC8-42A2-80EA-BDF1AF4771EF}"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DD271F-4CC5-4F6D-A16F-003ECF39894B}"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DD271F-4CC5-4F6D-A16F-003ECF39894B}"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ChangeArrowheads="1" noTextEdit="1"/>
          </p:cNvSpPr>
          <p:nvPr>
            <p:ph type="sldImg"/>
          </p:nvPr>
        </p:nvSpPr>
        <p:spPr>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702948" y="4420871"/>
            <a:ext cx="5617208" cy="4188777"/>
          </a:xfrm>
          <a:noFill/>
          <a:ln/>
        </p:spPr>
        <p:txBody>
          <a:bodyPr/>
          <a:lstStyle/>
          <a:p>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702948" y="4420871"/>
            <a:ext cx="5617208" cy="4188777"/>
          </a:xfrm>
          <a:noFill/>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4ADB98-22E0-4BA6-899B-A7093275D237}" type="slidenum">
              <a:rPr lang="en-US"/>
              <a:pPr/>
              <a:t>42</a:t>
            </a:fld>
            <a:endParaRPr lang="en-US"/>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50DD07-B926-4EF8-8F60-A13A95E38A99}"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50DD07-B926-4EF8-8F60-A13A95E38A99}" type="slidenum">
              <a:rPr lang="en-US" smtClean="0"/>
              <a:pPr/>
              <a:t>50</a:t>
            </a:fld>
            <a:endParaRPr lang="en-US" dirty="0"/>
          </a:p>
        </p:txBody>
      </p:sp>
    </p:spTree>
    <p:extLst>
      <p:ext uri="{BB962C8B-B14F-4D97-AF65-F5344CB8AC3E}">
        <p14:creationId xmlns:p14="http://schemas.microsoft.com/office/powerpoint/2010/main" xmlns="" val="2915275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D94BE4-E632-4FEB-8793-3C4941C5D7BF}"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D94BE4-E632-4FEB-8793-3C4941C5D7BF}"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0DD07-B926-4EF8-8F60-A13A95E38A9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4" descr="NERC_PPT_cover_final.jpg"/>
          <p:cNvPicPr>
            <a:picLocks noChangeAspect="1"/>
          </p:cNvPicPr>
          <p:nvPr userDrawn="1"/>
        </p:nvPicPr>
        <p:blipFill>
          <a:blip r:embed="rId2" cstate="print"/>
          <a:stretch>
            <a:fillRect/>
          </a:stretch>
        </p:blipFill>
        <p:spPr>
          <a:xfrm>
            <a:off x="0" y="0"/>
            <a:ext cx="9144000"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
        <p:nvSpPr>
          <p:cNvPr id="11" name="Text Placeholder 3"/>
          <p:cNvSpPr>
            <a:spLocks noGrp="1"/>
          </p:cNvSpPr>
          <p:nvPr>
            <p:ph type="body" sz="half" idx="2" hasCustomPrompt="1"/>
          </p:nvPr>
        </p:nvSpPr>
        <p:spPr>
          <a:xfrm>
            <a:off x="346074" y="1325562"/>
            <a:ext cx="8416926" cy="4876800"/>
          </a:xfrm>
          <a:prstGeom prst="rect">
            <a:avLst/>
          </a:prstGeom>
        </p:spPr>
        <p:txBody>
          <a:bodyPr/>
          <a:lstStyle>
            <a:lvl1pPr marL="346075" marR="0" indent="-346075" algn="l" defTabSz="914400" rtl="0" eaLnBrk="1" fontAlgn="base" latinLnBrk="0" hangingPunct="1">
              <a:lnSpc>
                <a:spcPct val="100000"/>
              </a:lnSpc>
              <a:spcBef>
                <a:spcPts val="672"/>
              </a:spcBef>
              <a:spcAft>
                <a:spcPts val="0"/>
              </a:spcAft>
              <a:buClr>
                <a:srgbClr val="19396E"/>
              </a:buClr>
              <a:buSzTx/>
              <a:buFont typeface="Arial"/>
              <a:buChar char="•"/>
              <a:tabLst/>
              <a:defRPr sz="2800" baseline="0">
                <a:solidFill>
                  <a:schemeClr val="tx1"/>
                </a:solidFill>
                <a:latin typeface="Calibri"/>
                <a:cs typeface="Calibri"/>
              </a:defRPr>
            </a:lvl1pPr>
            <a:lvl2pPr marL="741363" indent="-284163">
              <a:lnSpc>
                <a:spcPct val="100000"/>
              </a:lnSpc>
              <a:spcBef>
                <a:spcPts val="576"/>
              </a:spcBef>
              <a:spcAft>
                <a:spcPts val="0"/>
              </a:spcAft>
              <a:buClr>
                <a:srgbClr val="19396E"/>
              </a:buClr>
              <a:buFont typeface="Wingdings" charset="2"/>
              <a:buChar char="§"/>
              <a:defRPr sz="2400">
                <a:solidFill>
                  <a:schemeClr val="tx1"/>
                </a:solidFill>
                <a:latin typeface="Calibri"/>
                <a:cs typeface="Calibri"/>
              </a:defRPr>
            </a:lvl2pPr>
            <a:lvl3pPr marL="1143000" indent="-228600">
              <a:lnSpc>
                <a:spcPct val="100000"/>
              </a:lnSpc>
              <a:spcBef>
                <a:spcPts val="480"/>
              </a:spcBef>
              <a:spcAft>
                <a:spcPts val="0"/>
              </a:spcAft>
              <a:buClr>
                <a:srgbClr val="19396E"/>
              </a:buClr>
              <a:buFont typeface="Courier New"/>
              <a:buChar char="o"/>
              <a:defRPr sz="2000">
                <a:solidFill>
                  <a:schemeClr val="tx1"/>
                </a:solidFill>
                <a:latin typeface="Calibri"/>
                <a:cs typeface="Calibri"/>
              </a:defRPr>
            </a:lvl3pPr>
            <a:lvl4pPr marL="1600200" indent="-228600">
              <a:lnSpc>
                <a:spcPct val="100000"/>
              </a:lnSpc>
              <a:spcBef>
                <a:spcPts val="384"/>
              </a:spcBef>
              <a:spcAft>
                <a:spcPts val="0"/>
              </a:spcAft>
              <a:buClr>
                <a:srgbClr val="19396E"/>
              </a:buClr>
              <a:buFont typeface="Lucida Grande"/>
              <a:buChar char="­"/>
              <a:defRPr sz="1600">
                <a:solidFill>
                  <a:schemeClr val="tx1"/>
                </a:solidFill>
                <a:latin typeface="Calibri"/>
                <a:cs typeface="Calibri"/>
              </a:defRPr>
            </a:lvl4pPr>
            <a:lvl5pPr marL="2057400" indent="-228600">
              <a:lnSpc>
                <a:spcPct val="100000"/>
              </a:lnSpc>
              <a:spcBef>
                <a:spcPts val="384"/>
              </a:spcBef>
              <a:spcAft>
                <a:spcPts val="0"/>
              </a:spcAft>
              <a:buClr>
                <a:srgbClr val="19396E"/>
              </a:buClr>
              <a:buFont typeface="Wingdings" charset="2"/>
              <a:buChar char="§"/>
              <a:defRPr sz="1600">
                <a:solidFill>
                  <a:schemeClr val="tx1"/>
                </a:solidFill>
                <a:latin typeface="Calibri"/>
                <a:cs typeface="Calibri"/>
              </a:defRPr>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dirty="0" smtClean="0"/>
              <a:t>Click to edit text</a:t>
            </a:r>
          </a:p>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
        <p:nvSpPr>
          <p:cNvPr id="13" name="Content Placeholder 2"/>
          <p:cNvSpPr>
            <a:spLocks noGrp="1"/>
          </p:cNvSpPr>
          <p:nvPr>
            <p:ph sz="half" idx="10"/>
          </p:nvPr>
        </p:nvSpPr>
        <p:spPr>
          <a:xfrm>
            <a:off x="346074" y="1325562"/>
            <a:ext cx="8416926" cy="4846638"/>
          </a:xfrm>
          <a:prstGeom prst="rect">
            <a:avLst/>
          </a:prstGeom>
        </p:spPr>
        <p:txBody>
          <a:bodyPr/>
          <a:lstStyle>
            <a:lvl1pPr>
              <a:buClr>
                <a:srgbClr val="19396E"/>
              </a:buClr>
              <a:defRPr sz="2800" baseline="0">
                <a:solidFill>
                  <a:schemeClr val="accent4"/>
                </a:solidFill>
                <a:latin typeface="Calibri" pitchFamily="34" charset="0"/>
              </a:defRPr>
            </a:lvl1pPr>
            <a:lvl2pPr marL="742950" indent="-285750">
              <a:buClr>
                <a:srgbClr val="5D85A9"/>
              </a:buClr>
              <a:buFont typeface="Wingdings" charset="2"/>
              <a:buChar char="§"/>
              <a:defRPr sz="2400">
                <a:solidFill>
                  <a:schemeClr val="accent4"/>
                </a:solidFill>
                <a:latin typeface="Calibri" pitchFamily="34" charset="0"/>
              </a:defRPr>
            </a:lvl2pPr>
            <a:lvl3pPr marL="1143000" indent="-228600">
              <a:buClr>
                <a:srgbClr val="19396E"/>
              </a:buClr>
              <a:buFont typeface="Courier New"/>
              <a:buChar char="o"/>
              <a:defRPr sz="2000">
                <a:solidFill>
                  <a:schemeClr val="accent4"/>
                </a:solidFill>
                <a:latin typeface="Calibri" pitchFamily="34" charset="0"/>
              </a:defRPr>
            </a:lvl3pPr>
            <a:lvl4pPr>
              <a:buClr>
                <a:srgbClr val="19396E"/>
              </a:buClr>
              <a:defRPr sz="1600">
                <a:solidFill>
                  <a:schemeClr val="accent4"/>
                </a:solidFill>
                <a:latin typeface="Calibri" pitchFamily="34" charset="0"/>
              </a:defRPr>
            </a:lvl4pPr>
            <a:lvl5pPr marL="2057400" indent="-228600">
              <a:buClr>
                <a:srgbClr val="19396E"/>
              </a:buClr>
              <a:buFont typeface="Wingdings" charset="2"/>
              <a:buChar char="§"/>
              <a:defRPr sz="1600">
                <a:solidFill>
                  <a:schemeClr val="accent4"/>
                </a:solidFill>
                <a:latin typeface="Calibri" pitchFamily="34" charset="0"/>
              </a:defRPr>
            </a:lvl5pPr>
            <a:lvl6pPr>
              <a:defRPr sz="1800"/>
            </a:lvl6pPr>
            <a:lvl7pPr>
              <a:defRPr sz="1800"/>
            </a:lvl7pPr>
            <a:lvl8pPr>
              <a:defRPr sz="1800"/>
            </a:lvl8pPr>
            <a:lvl9pPr>
              <a:defRPr sz="1800"/>
            </a:lvl9p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Rectangle 9"/>
          <p:cNvSpPr txBox="1">
            <a:spLocks noChangeArrowheads="1"/>
          </p:cNvSpPr>
          <p:nvPr userDrawn="1"/>
        </p:nvSpPr>
        <p:spPr bwMode="auto">
          <a:xfrm>
            <a:off x="5181600" y="6400800"/>
            <a:ext cx="37338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defPPr>
              <a:defRPr lang="en-US"/>
            </a:defPPr>
            <a:lvl1pPr algn="r" rtl="0" eaLnBrk="0" fontAlgn="base" hangingPunct="0">
              <a:spcBef>
                <a:spcPct val="0"/>
              </a:spcBef>
              <a:spcAft>
                <a:spcPct val="0"/>
              </a:spcAft>
              <a:defRPr sz="1400" b="0" i="0" kern="1200">
                <a:solidFill>
                  <a:schemeClr val="bg1"/>
                </a:solidFill>
                <a:latin typeface="Tahoma" pitchFamily="84" charset="0"/>
                <a:ea typeface="ＭＳ Ｐゴシック" pitchFamily="84" charset="-128"/>
                <a:cs typeface="+mn-cs"/>
              </a:defRPr>
            </a:lvl1pPr>
            <a:lvl2pPr marL="4572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2pPr>
            <a:lvl3pPr marL="9144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3pPr>
            <a:lvl4pPr marL="13716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4pPr>
            <a:lvl5pPr marL="1828800" algn="l" rtl="0" eaLnBrk="0" fontAlgn="base" hangingPunct="0">
              <a:spcBef>
                <a:spcPct val="0"/>
              </a:spcBef>
              <a:spcAft>
                <a:spcPct val="0"/>
              </a:spcAft>
              <a:defRPr sz="2400" i="1" kern="1200">
                <a:solidFill>
                  <a:schemeClr val="tx1"/>
                </a:solidFill>
                <a:latin typeface="Arial" charset="0"/>
                <a:ea typeface="ＭＳ Ｐゴシック" pitchFamily="84" charset="-128"/>
                <a:cs typeface="+mn-cs"/>
              </a:defRPr>
            </a:lvl5pPr>
            <a:lvl6pPr marL="2286000" algn="l" defTabSz="914400" rtl="0" eaLnBrk="1" latinLnBrk="0" hangingPunct="1">
              <a:defRPr sz="2400" i="1" kern="1200">
                <a:solidFill>
                  <a:schemeClr val="tx1"/>
                </a:solidFill>
                <a:latin typeface="Arial" charset="0"/>
                <a:ea typeface="ＭＳ Ｐゴシック" pitchFamily="84" charset="-128"/>
                <a:cs typeface="+mn-cs"/>
              </a:defRPr>
            </a:lvl6pPr>
            <a:lvl7pPr marL="2743200" algn="l" defTabSz="914400" rtl="0" eaLnBrk="1" latinLnBrk="0" hangingPunct="1">
              <a:defRPr sz="2400" i="1" kern="1200">
                <a:solidFill>
                  <a:schemeClr val="tx1"/>
                </a:solidFill>
                <a:latin typeface="Arial" charset="0"/>
                <a:ea typeface="ＭＳ Ｐゴシック" pitchFamily="84" charset="-128"/>
                <a:cs typeface="+mn-cs"/>
              </a:defRPr>
            </a:lvl7pPr>
            <a:lvl8pPr marL="3200400" algn="l" defTabSz="914400" rtl="0" eaLnBrk="1" latinLnBrk="0" hangingPunct="1">
              <a:defRPr sz="2400" i="1" kern="1200">
                <a:solidFill>
                  <a:schemeClr val="tx1"/>
                </a:solidFill>
                <a:latin typeface="Arial" charset="0"/>
                <a:ea typeface="ＭＳ Ｐゴシック" pitchFamily="84" charset="-128"/>
                <a:cs typeface="+mn-cs"/>
              </a:defRPr>
            </a:lvl8pPr>
            <a:lvl9pPr marL="3657600" algn="l" defTabSz="914400" rtl="0" eaLnBrk="1" latinLnBrk="0" hangingPunct="1">
              <a:defRPr sz="2400" i="1" kern="1200">
                <a:solidFill>
                  <a:schemeClr val="tx1"/>
                </a:solidFill>
                <a:latin typeface="Arial" charset="0"/>
                <a:ea typeface="ＭＳ Ｐゴシック" pitchFamily="84" charset="-128"/>
                <a:cs typeface="+mn-cs"/>
              </a:defRPr>
            </a:lvl9pPr>
          </a:lstStyle>
          <a:p>
            <a:r>
              <a:rPr lang="en-US" dirty="0" smtClean="0"/>
              <a:t>RELIABILITY | ACCOUNTABILITY</a:t>
            </a:r>
            <a:endParaRPr lang="en-US" dirty="0"/>
          </a:p>
        </p:txBody>
      </p:sp>
      <p:sp>
        <p:nvSpPr>
          <p:cNvPr id="8"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
        <p:nvSpPr>
          <p:cNvPr id="16" name="Content Placeholder 2"/>
          <p:cNvSpPr>
            <a:spLocks noGrp="1"/>
          </p:cNvSpPr>
          <p:nvPr>
            <p:ph sz="half" idx="10"/>
          </p:nvPr>
        </p:nvSpPr>
        <p:spPr>
          <a:xfrm>
            <a:off x="346074" y="1325562"/>
            <a:ext cx="4041648" cy="4846638"/>
          </a:xfrm>
          <a:prstGeom prst="rect">
            <a:avLst/>
          </a:prstGeom>
        </p:spPr>
        <p:txBody>
          <a:bodyPr/>
          <a:lstStyle>
            <a:lvl1pPr>
              <a:buClr>
                <a:srgbClr val="19396E"/>
              </a:buClr>
              <a:defRPr sz="2800" baseline="0">
                <a:solidFill>
                  <a:schemeClr val="accent4"/>
                </a:solidFill>
                <a:latin typeface="Calibri" pitchFamily="34" charset="0"/>
              </a:defRPr>
            </a:lvl1pPr>
            <a:lvl2pPr marL="742950" indent="-285750">
              <a:buClr>
                <a:srgbClr val="19396E"/>
              </a:buClr>
              <a:buFont typeface="Wingdings" charset="2"/>
              <a:buChar char="§"/>
              <a:defRPr sz="2400">
                <a:solidFill>
                  <a:schemeClr val="accent4"/>
                </a:solidFill>
                <a:latin typeface="Calibri" pitchFamily="34" charset="0"/>
              </a:defRPr>
            </a:lvl2pPr>
            <a:lvl3pPr marL="1143000" indent="-228600">
              <a:buClr>
                <a:srgbClr val="19396E"/>
              </a:buClr>
              <a:buFont typeface="Courier New"/>
              <a:buChar char="o"/>
              <a:defRPr sz="2000">
                <a:solidFill>
                  <a:schemeClr val="accent4"/>
                </a:solidFill>
                <a:latin typeface="Calibri" pitchFamily="34" charset="0"/>
              </a:defRPr>
            </a:lvl3pPr>
            <a:lvl4pPr>
              <a:buClr>
                <a:srgbClr val="19396E"/>
              </a:buClr>
              <a:defRPr sz="1600">
                <a:solidFill>
                  <a:schemeClr val="accent4"/>
                </a:solidFill>
                <a:latin typeface="Calibri" pitchFamily="34" charset="0"/>
              </a:defRPr>
            </a:lvl4pPr>
            <a:lvl5pPr marL="2057400" indent="-228600">
              <a:buClr>
                <a:srgbClr val="19396E"/>
              </a:buClr>
              <a:buFont typeface="Wingdings" charset="2"/>
              <a:buChar char="§"/>
              <a:defRPr sz="1600">
                <a:solidFill>
                  <a:schemeClr val="accent4"/>
                </a:solidFill>
                <a:latin typeface="Calibri" pitchFamily="34" charset="0"/>
              </a:defRPr>
            </a:lvl5pPr>
            <a:lvl6pPr>
              <a:defRPr sz="1800"/>
            </a:lvl6pPr>
            <a:lvl7pPr>
              <a:defRPr sz="1800"/>
            </a:lvl7pPr>
            <a:lvl8pPr>
              <a:defRPr sz="1800"/>
            </a:lvl8pPr>
            <a:lvl9pPr>
              <a:defRPr sz="1800"/>
            </a:lvl9p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p:txBody>
      </p:sp>
      <p:sp>
        <p:nvSpPr>
          <p:cNvPr id="18" name="Content Placeholder 2"/>
          <p:cNvSpPr>
            <a:spLocks noGrp="1"/>
          </p:cNvSpPr>
          <p:nvPr>
            <p:ph sz="half" idx="11"/>
          </p:nvPr>
        </p:nvSpPr>
        <p:spPr>
          <a:xfrm>
            <a:off x="4568952" y="1325562"/>
            <a:ext cx="4041648" cy="4846638"/>
          </a:xfrm>
          <a:prstGeom prst="rect">
            <a:avLst/>
          </a:prstGeom>
        </p:spPr>
        <p:txBody>
          <a:bodyPr/>
          <a:lstStyle>
            <a:lvl1pPr>
              <a:buClr>
                <a:srgbClr val="19396E"/>
              </a:buClr>
              <a:defRPr sz="2800" baseline="0">
                <a:solidFill>
                  <a:schemeClr val="accent4"/>
                </a:solidFill>
                <a:latin typeface="Calibri" pitchFamily="34" charset="0"/>
              </a:defRPr>
            </a:lvl1pPr>
            <a:lvl2pPr marL="742950" indent="-285750">
              <a:buClr>
                <a:srgbClr val="19396E"/>
              </a:buClr>
              <a:buFont typeface="Wingdings" charset="2"/>
              <a:buChar char="§"/>
              <a:defRPr sz="2400">
                <a:solidFill>
                  <a:schemeClr val="accent4"/>
                </a:solidFill>
                <a:latin typeface="Calibri" pitchFamily="34" charset="0"/>
              </a:defRPr>
            </a:lvl2pPr>
            <a:lvl3pPr marL="1143000" indent="-228600">
              <a:buClr>
                <a:srgbClr val="19396E"/>
              </a:buClr>
              <a:buFont typeface="Courier New"/>
              <a:buChar char="o"/>
              <a:defRPr sz="2000">
                <a:solidFill>
                  <a:schemeClr val="accent4"/>
                </a:solidFill>
                <a:latin typeface="Calibri" pitchFamily="34" charset="0"/>
              </a:defRPr>
            </a:lvl3pPr>
            <a:lvl4pPr>
              <a:buClr>
                <a:srgbClr val="19396E"/>
              </a:buClr>
              <a:defRPr sz="1600">
                <a:solidFill>
                  <a:schemeClr val="accent4"/>
                </a:solidFill>
                <a:latin typeface="Calibri" pitchFamily="34" charset="0"/>
              </a:defRPr>
            </a:lvl4pPr>
            <a:lvl5pPr marL="2057400" indent="-228600">
              <a:buClr>
                <a:srgbClr val="19396E"/>
              </a:buClr>
              <a:buFont typeface="Wingdings" charset="2"/>
              <a:buChar char="§"/>
              <a:defRPr sz="1600">
                <a:solidFill>
                  <a:schemeClr val="accent4"/>
                </a:solidFill>
                <a:latin typeface="Calibri" pitchFamily="34" charset="0"/>
              </a:defRPr>
            </a:lvl5pPr>
            <a:lvl6pPr>
              <a:defRPr sz="1800"/>
            </a:lvl6pPr>
            <a:lvl7pPr>
              <a:defRPr sz="1800"/>
            </a:lvl7pPr>
            <a:lvl8pPr>
              <a:defRPr sz="1800"/>
            </a:lvl8pPr>
            <a:lvl9pPr>
              <a:defRPr sz="1800"/>
            </a:lvl9p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346074" y="1325562"/>
            <a:ext cx="4040188" cy="639762"/>
          </a:xfrm>
          <a:prstGeom prst="rect">
            <a:avLst/>
          </a:prstGeom>
        </p:spPr>
        <p:txBody>
          <a:bodyPr anchor="b"/>
          <a:lstStyle>
            <a:lvl1pPr marL="0" indent="0">
              <a:buNone/>
              <a:defRPr sz="2400" b="1">
                <a:solidFill>
                  <a:srgbClr val="19396E"/>
                </a:solidFill>
                <a:latin typeface="Tahoma" pitchFamily="34" charset="0"/>
                <a:ea typeface="Tahoma" pitchFamily="34" charset="0"/>
                <a:cs typeface="Tahom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Column Title 1</a:t>
            </a:r>
          </a:p>
        </p:txBody>
      </p:sp>
      <p:sp>
        <p:nvSpPr>
          <p:cNvPr id="5" name="Text Placeholder 4"/>
          <p:cNvSpPr>
            <a:spLocks noGrp="1"/>
          </p:cNvSpPr>
          <p:nvPr>
            <p:ph type="body" sz="quarter" idx="3" hasCustomPrompt="1"/>
          </p:nvPr>
        </p:nvSpPr>
        <p:spPr>
          <a:xfrm>
            <a:off x="4572000" y="1325562"/>
            <a:ext cx="4041775" cy="639762"/>
          </a:xfrm>
          <a:prstGeom prst="rect">
            <a:avLst/>
          </a:prstGeom>
        </p:spPr>
        <p:txBody>
          <a:bodyPr anchor="b"/>
          <a:lstStyle>
            <a:lvl1pPr marL="0" indent="0">
              <a:buNone/>
              <a:defRPr sz="2400" b="1">
                <a:solidFill>
                  <a:srgbClr val="19396E"/>
                </a:solidFill>
                <a:latin typeface="Tahoma" pitchFamily="34" charset="0"/>
                <a:ea typeface="Tahoma" pitchFamily="34" charset="0"/>
                <a:cs typeface="Tahom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Column Title 2</a:t>
            </a:r>
          </a:p>
        </p:txBody>
      </p:sp>
      <p:sp>
        <p:nvSpPr>
          <p:cNvPr id="7" name="Rectangle 9"/>
          <p:cNvSpPr>
            <a:spLocks noGrp="1" noChangeArrowheads="1"/>
          </p:cNvSpPr>
          <p:nvPr>
            <p:ph type="sldNum" sz="quarter" idx="10"/>
          </p:nvPr>
        </p:nvSpPr>
        <p:spPr bwMode="auto">
          <a:xfrm>
            <a:off x="5181600" y="6400800"/>
            <a:ext cx="37338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400" b="0" i="0">
                <a:solidFill>
                  <a:schemeClr val="bg1"/>
                </a:solidFill>
                <a:latin typeface="Tahoma" pitchFamily="84" charset="0"/>
              </a:defRPr>
            </a:lvl1pPr>
          </a:lstStyle>
          <a:p>
            <a:r>
              <a:rPr lang="en-US" dirty="0" smtClean="0"/>
              <a:t>RELIABILITY | ACCOUNTABILITY</a:t>
            </a:r>
            <a:endParaRPr lang="en-US" dirty="0"/>
          </a:p>
        </p:txBody>
      </p:sp>
      <p:sp>
        <p:nvSpPr>
          <p:cNvPr id="9"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
        <p:nvSpPr>
          <p:cNvPr id="12" name="Content Placeholder 2"/>
          <p:cNvSpPr>
            <a:spLocks noGrp="1"/>
          </p:cNvSpPr>
          <p:nvPr>
            <p:ph sz="half" idx="11"/>
          </p:nvPr>
        </p:nvSpPr>
        <p:spPr>
          <a:xfrm>
            <a:off x="346074" y="1981200"/>
            <a:ext cx="4041648" cy="4038600"/>
          </a:xfrm>
          <a:prstGeom prst="rect">
            <a:avLst/>
          </a:prstGeom>
        </p:spPr>
        <p:txBody>
          <a:bodyPr/>
          <a:lstStyle>
            <a:lvl1pPr>
              <a:buClr>
                <a:srgbClr val="19396E"/>
              </a:buClr>
              <a:defRPr sz="2400" baseline="0">
                <a:solidFill>
                  <a:schemeClr val="accent4"/>
                </a:solidFill>
                <a:latin typeface="Calibri" pitchFamily="34" charset="0"/>
              </a:defRPr>
            </a:lvl1pPr>
            <a:lvl2pPr marL="742950" indent="-285750">
              <a:buClr>
                <a:srgbClr val="19396E"/>
              </a:buClr>
              <a:buFontTx/>
              <a:buChar char="–"/>
              <a:defRPr sz="2000">
                <a:solidFill>
                  <a:schemeClr val="accent4"/>
                </a:solidFill>
                <a:latin typeface="Calibri" pitchFamily="34" charset="0"/>
              </a:defRPr>
            </a:lvl2pPr>
            <a:lvl3pPr marL="1143000" indent="-228600">
              <a:buClr>
                <a:srgbClr val="5D85A9"/>
              </a:buClr>
              <a:buFont typeface="Lucida Grande"/>
              <a:buChar char="▸"/>
              <a:defRPr sz="1800">
                <a:solidFill>
                  <a:schemeClr val="accent4"/>
                </a:solidFill>
                <a:latin typeface="Calibri" pitchFamily="34" charset="0"/>
              </a:defRPr>
            </a:lvl3pPr>
            <a:lvl4pPr>
              <a:buClr>
                <a:srgbClr val="5D85A9"/>
              </a:buClr>
              <a:defRPr sz="1600">
                <a:solidFill>
                  <a:schemeClr val="accent4"/>
                </a:solidFill>
                <a:latin typeface="Calibri" pitchFamily="34" charset="0"/>
              </a:defRPr>
            </a:lvl4pPr>
            <a:lvl5pPr marL="2057400" indent="-228600">
              <a:buClr>
                <a:srgbClr val="19396E"/>
              </a:buClr>
              <a:buFont typeface="Wingdings" charset="2"/>
              <a:buChar char="§"/>
              <a:defRPr sz="1600">
                <a:solidFill>
                  <a:schemeClr val="accent4"/>
                </a:solidFill>
                <a:latin typeface="Calibri" pitchFamily="34" charset="0"/>
              </a:defRPr>
            </a:lvl5pPr>
            <a:lvl6pPr>
              <a:defRPr sz="1800"/>
            </a:lvl6pPr>
            <a:lvl7pPr>
              <a:defRPr sz="1800"/>
            </a:lvl7pPr>
            <a:lvl8pPr>
              <a:defRPr sz="1800"/>
            </a:lvl8pPr>
            <a:lvl9pPr>
              <a:defRPr sz="1800"/>
            </a:lvl9p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sz="half" idx="12"/>
          </p:nvPr>
        </p:nvSpPr>
        <p:spPr>
          <a:xfrm>
            <a:off x="4572127" y="1981200"/>
            <a:ext cx="4041648" cy="4038600"/>
          </a:xfrm>
          <a:prstGeom prst="rect">
            <a:avLst/>
          </a:prstGeom>
        </p:spPr>
        <p:txBody>
          <a:bodyPr/>
          <a:lstStyle>
            <a:lvl1pPr>
              <a:buClr>
                <a:srgbClr val="19396E"/>
              </a:buClr>
              <a:defRPr sz="2400" baseline="0">
                <a:solidFill>
                  <a:schemeClr val="accent4"/>
                </a:solidFill>
                <a:latin typeface="Calibri" pitchFamily="34" charset="0"/>
              </a:defRPr>
            </a:lvl1pPr>
            <a:lvl2pPr marL="742950" indent="-285750">
              <a:buClr>
                <a:srgbClr val="19396E"/>
              </a:buClr>
              <a:buFontTx/>
              <a:buChar char="–"/>
              <a:defRPr sz="2000">
                <a:solidFill>
                  <a:schemeClr val="accent4"/>
                </a:solidFill>
                <a:latin typeface="Calibri" pitchFamily="34" charset="0"/>
              </a:defRPr>
            </a:lvl2pPr>
            <a:lvl3pPr marL="1143000" indent="-228600">
              <a:buClr>
                <a:srgbClr val="5D85A9"/>
              </a:buClr>
              <a:buFont typeface="Lucida Grande"/>
              <a:buChar char="▸"/>
              <a:defRPr sz="1800">
                <a:solidFill>
                  <a:schemeClr val="accent4"/>
                </a:solidFill>
                <a:latin typeface="Calibri" pitchFamily="34" charset="0"/>
              </a:defRPr>
            </a:lvl3pPr>
            <a:lvl4pPr>
              <a:buClr>
                <a:srgbClr val="5D85A9"/>
              </a:buClr>
              <a:defRPr sz="1600">
                <a:solidFill>
                  <a:schemeClr val="accent4"/>
                </a:solidFill>
                <a:latin typeface="Calibri" pitchFamily="34" charset="0"/>
              </a:defRPr>
            </a:lvl4pPr>
            <a:lvl5pPr marL="2057400" indent="-228600">
              <a:buClr>
                <a:srgbClr val="19396E"/>
              </a:buClr>
              <a:buFont typeface="Wingdings" charset="2"/>
              <a:buChar char="§"/>
              <a:defRPr sz="1600">
                <a:solidFill>
                  <a:schemeClr val="accent4"/>
                </a:solidFill>
                <a:latin typeface="Calibri" pitchFamily="34" charset="0"/>
              </a:defRPr>
            </a:lvl5pPr>
            <a:lvl6pPr>
              <a:defRPr sz="1800"/>
            </a:lvl6pPr>
            <a:lvl7pPr>
              <a:defRPr sz="1800"/>
            </a:lvl7pPr>
            <a:lvl8pPr>
              <a:defRPr sz="1800"/>
            </a:lvl8pPr>
            <a:lvl9pPr>
              <a:defRPr sz="1800"/>
            </a:lvl9p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
        <p:nvSpPr>
          <p:cNvPr id="12" name="Picture Placeholder 2"/>
          <p:cNvSpPr>
            <a:spLocks noGrp="1"/>
          </p:cNvSpPr>
          <p:nvPr>
            <p:ph type="pic" idx="1"/>
          </p:nvPr>
        </p:nvSpPr>
        <p:spPr>
          <a:xfrm>
            <a:off x="1792288" y="1447799"/>
            <a:ext cx="5486400" cy="3279775"/>
          </a:xfrm>
          <a:prstGeom prst="rect">
            <a:avLst/>
          </a:prstGeom>
        </p:spPr>
        <p:txBody>
          <a:bodyPr/>
          <a:lstStyle>
            <a:lvl1pPr marL="0" indent="0">
              <a:buNone/>
              <a:defRPr sz="3200">
                <a:solidFill>
                  <a:schemeClr val="accent4"/>
                </a:solidFill>
                <a:latin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3"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solidFill>
                  <a:schemeClr val="accent4"/>
                </a:solidFill>
                <a:latin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6" name="Text Placeholder 3"/>
          <p:cNvSpPr>
            <a:spLocks noGrp="1"/>
          </p:cNvSpPr>
          <p:nvPr>
            <p:ph type="body" sz="half" idx="10"/>
          </p:nvPr>
        </p:nvSpPr>
        <p:spPr>
          <a:xfrm>
            <a:off x="1792288" y="4800600"/>
            <a:ext cx="5486400" cy="566928"/>
          </a:xfrm>
          <a:prstGeom prst="rect">
            <a:avLst/>
          </a:prstGeom>
        </p:spPr>
        <p:txBody>
          <a:bodyPr anchor="b" anchorCtr="0"/>
          <a:lstStyle>
            <a:lvl1pPr marL="0" indent="0">
              <a:buNone/>
              <a:defRPr sz="2000" b="1" i="0">
                <a:solidFill>
                  <a:schemeClr val="accent4"/>
                </a:solidFill>
                <a:latin typeface="Tahoma"/>
                <a:cs typeface="Tahom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a:t>
            </a:r>
          </a:p>
        </p:txBody>
      </p:sp>
    </p:spTree>
    <p:extLst>
      <p:ext uri="{BB962C8B-B14F-4D97-AF65-F5344CB8AC3E}">
        <p14:creationId xmlns:p14="http://schemas.microsoft.com/office/powerpoint/2010/main" xmlns="" val="76619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895601" y="152400"/>
            <a:ext cx="6019799" cy="655638"/>
          </a:xfrm>
          <a:prstGeom prst="rect">
            <a:avLst/>
          </a:prstGeom>
        </p:spPr>
        <p:txBody>
          <a:bodyPr/>
          <a:lstStyle>
            <a:lvl1pPr algn="r">
              <a:defRPr sz="3200" b="1">
                <a:solidFill>
                  <a:schemeClr val="bg1"/>
                </a:solidFill>
                <a:latin typeface="Tahoma" pitchFamily="34" charset="0"/>
                <a:ea typeface="Tahoma" pitchFamily="34" charset="0"/>
                <a:cs typeface="Tahoma" pitchFamily="34" charset="0"/>
              </a:defRPr>
            </a:lvl1pPr>
          </a:lstStyle>
          <a:p>
            <a:r>
              <a:rPr lang="en-US" dirty="0" smtClean="0"/>
              <a:t>Slide Title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CCFAAA5-7C5A-4D70-B273-927C188C43C5}" type="datetimeFigureOut">
              <a:rPr lang="en-US" smtClean="0"/>
              <a:pPr/>
              <a:t>2/19/2013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211B8A5-0195-4BB0-A0A0-4F8B9E0117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bwMode="auto">
          <a:xfrm>
            <a:off x="0" y="6400800"/>
            <a:ext cx="9144000" cy="457200"/>
          </a:xfrm>
          <a:prstGeom prst="rect">
            <a:avLst/>
          </a:prstGeom>
          <a:solidFill>
            <a:srgbClr val="19396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sp>
        <p:nvSpPr>
          <p:cNvPr id="7" name="Rectangle 9"/>
          <p:cNvSpPr txBox="1">
            <a:spLocks noChangeArrowheads="1"/>
          </p:cNvSpPr>
          <p:nvPr userDrawn="1"/>
        </p:nvSpPr>
        <p:spPr bwMode="auto">
          <a:xfrm>
            <a:off x="457200" y="6400800"/>
            <a:ext cx="1905000" cy="457200"/>
          </a:xfrm>
          <a:prstGeom prst="rect">
            <a:avLst/>
          </a:prstGeom>
          <a:noFill/>
          <a:ln w="9525">
            <a:noFill/>
            <a:miter lim="800000"/>
            <a:headEnd/>
            <a:tailEnd/>
          </a:ln>
        </p:spPr>
        <p:txBody>
          <a:bodyPr vert="horz" wrap="square" lIns="0" tIns="45720" rIns="91440" bIns="45720" numCol="1" anchor="ctr" anchorCtr="0" compatLnSpc="1">
            <a:prstTxWarp prst="textNoShape">
              <a:avLst/>
            </a:prstTxWarp>
          </a:bodyPr>
          <a:lstStyle>
            <a:lvl1pPr algn="r">
              <a:defRPr sz="1400" i="0">
                <a:solidFill>
                  <a:schemeClr val="bg1"/>
                </a:solidFill>
                <a:latin typeface="Tahoma" pitchFamily="84" charset="0"/>
              </a:defRPr>
            </a:lvl1pPr>
          </a:lstStyle>
          <a:p>
            <a:pPr algn="l"/>
            <a:fld id="{5F2A004B-6380-488C-8F66-3CBFEB92BB45}" type="slidenum">
              <a:rPr lang="en-US" smtClean="0"/>
              <a:pPr algn="l"/>
              <a:t>‹#›</a:t>
            </a:fld>
            <a:endParaRPr lang="en-US" dirty="0"/>
          </a:p>
        </p:txBody>
      </p:sp>
      <p:pic>
        <p:nvPicPr>
          <p:cNvPr id="4" name="Picture 3" descr="NERC_PPT_insideheader.png"/>
          <p:cNvPicPr>
            <a:picLocks noChangeAspect="1"/>
          </p:cNvPicPr>
          <p:nvPr userDrawn="1"/>
        </p:nvPicPr>
        <p:blipFill>
          <a:blip r:embed="rId10" cstate="print"/>
          <a:stretch>
            <a:fillRect/>
          </a:stretch>
        </p:blipFill>
        <p:spPr>
          <a:xfrm>
            <a:off x="0" y="0"/>
            <a:ext cx="9144000" cy="1255776"/>
          </a:xfrm>
          <a:prstGeom prst="rect">
            <a:avLst/>
          </a:prstGeom>
        </p:spPr>
      </p:pic>
      <p:sp>
        <p:nvSpPr>
          <p:cNvPr id="10" name="Rectangle 9"/>
          <p:cNvSpPr txBox="1">
            <a:spLocks noChangeArrowheads="1"/>
          </p:cNvSpPr>
          <p:nvPr userDrawn="1"/>
        </p:nvSpPr>
        <p:spPr bwMode="auto">
          <a:xfrm>
            <a:off x="6019800" y="6400800"/>
            <a:ext cx="2895600" cy="457200"/>
          </a:xfrm>
          <a:prstGeom prst="rect">
            <a:avLst/>
          </a:prstGeom>
          <a:noFill/>
          <a:ln w="9525">
            <a:noFill/>
            <a:miter lim="800000"/>
            <a:headEnd/>
            <a:tailEnd/>
          </a:ln>
        </p:spPr>
        <p:txBody>
          <a:bodyPr vert="horz" wrap="square" lIns="0" tIns="45720" rIns="91440" bIns="45720" numCol="1" anchor="ctr" anchorCtr="0" compatLnSpc="1">
            <a:prstTxWarp prst="textNoShape">
              <a:avLst/>
            </a:prstTxWarp>
          </a:bodyPr>
          <a:lstStyle>
            <a:lvl1pPr algn="r">
              <a:defRPr sz="1400" i="0">
                <a:solidFill>
                  <a:schemeClr val="bg1"/>
                </a:solidFill>
                <a:latin typeface="Tahoma" pitchFamily="84" charset="0"/>
              </a:defRPr>
            </a:lvl1pPr>
          </a:lstStyle>
          <a:p>
            <a:r>
              <a:rPr lang="en-US" dirty="0" smtClean="0"/>
              <a:t>RELIABILITY | ACCOUNTABILITY</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2" r:id="rId4"/>
    <p:sldLayoutId id="2147483653" r:id="rId5"/>
    <p:sldLayoutId id="2147483659" r:id="rId6"/>
    <p:sldLayoutId id="2147483655" r:id="rId7"/>
    <p:sldLayoutId id="2147483660" r:id="rId8"/>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pitchFamily="84" charset="-128"/>
        </a:defRPr>
      </a:lvl2pPr>
      <a:lvl3pPr algn="ctr" rtl="0" fontAlgn="base">
        <a:spcBef>
          <a:spcPct val="0"/>
        </a:spcBef>
        <a:spcAft>
          <a:spcPct val="0"/>
        </a:spcAft>
        <a:defRPr sz="4400">
          <a:solidFill>
            <a:schemeClr val="tx2"/>
          </a:solidFill>
          <a:latin typeface="Arial" charset="0"/>
          <a:ea typeface="ＭＳ Ｐゴシック" pitchFamily="84" charset="-128"/>
        </a:defRPr>
      </a:lvl3pPr>
      <a:lvl4pPr algn="ctr" rtl="0" fontAlgn="base">
        <a:spcBef>
          <a:spcPct val="0"/>
        </a:spcBef>
        <a:spcAft>
          <a:spcPct val="0"/>
        </a:spcAft>
        <a:defRPr sz="4400">
          <a:solidFill>
            <a:schemeClr val="tx2"/>
          </a:solidFill>
          <a:latin typeface="Arial" charset="0"/>
          <a:ea typeface="ＭＳ Ｐゴシック" pitchFamily="84" charset="-128"/>
        </a:defRPr>
      </a:lvl4pPr>
      <a:lvl5pPr algn="ctr" rtl="0" fontAlgn="base">
        <a:spcBef>
          <a:spcPct val="0"/>
        </a:spcBef>
        <a:spcAft>
          <a:spcPct val="0"/>
        </a:spcAft>
        <a:defRPr sz="4400">
          <a:solidFill>
            <a:schemeClr val="tx2"/>
          </a:solidFill>
          <a:latin typeface="Arial" charset="0"/>
          <a:ea typeface="ＭＳ Ｐゴシック" pitchFamily="84" charset="-128"/>
        </a:defRPr>
      </a:lvl5pPr>
      <a:lvl6pPr marL="457200" algn="ctr" rtl="0" fontAlgn="base">
        <a:spcBef>
          <a:spcPct val="0"/>
        </a:spcBef>
        <a:spcAft>
          <a:spcPct val="0"/>
        </a:spcAft>
        <a:defRPr sz="4400">
          <a:solidFill>
            <a:schemeClr val="tx2"/>
          </a:solidFill>
          <a:latin typeface="Arial" charset="0"/>
          <a:ea typeface="ＭＳ Ｐゴシック" pitchFamily="84" charset="-128"/>
        </a:defRPr>
      </a:lvl6pPr>
      <a:lvl7pPr marL="914400" algn="ctr" rtl="0" fontAlgn="base">
        <a:spcBef>
          <a:spcPct val="0"/>
        </a:spcBef>
        <a:spcAft>
          <a:spcPct val="0"/>
        </a:spcAft>
        <a:defRPr sz="4400">
          <a:solidFill>
            <a:schemeClr val="tx2"/>
          </a:solidFill>
          <a:latin typeface="Arial" charset="0"/>
          <a:ea typeface="ＭＳ Ｐゴシック" pitchFamily="84" charset="-128"/>
        </a:defRPr>
      </a:lvl7pPr>
      <a:lvl8pPr marL="1371600" algn="ctr" rtl="0" fontAlgn="base">
        <a:spcBef>
          <a:spcPct val="0"/>
        </a:spcBef>
        <a:spcAft>
          <a:spcPct val="0"/>
        </a:spcAft>
        <a:defRPr sz="4400">
          <a:solidFill>
            <a:schemeClr val="tx2"/>
          </a:solidFill>
          <a:latin typeface="Arial" charset="0"/>
          <a:ea typeface="ＭＳ Ｐゴシック" pitchFamily="84" charset="-128"/>
        </a:defRPr>
      </a:lvl8pPr>
      <a:lvl9pPr marL="1828800" algn="ctr" rtl="0" fontAlgn="base">
        <a:spcBef>
          <a:spcPct val="0"/>
        </a:spcBef>
        <a:spcAft>
          <a:spcPct val="0"/>
        </a:spcAft>
        <a:defRPr sz="4400">
          <a:solidFill>
            <a:schemeClr val="tx2"/>
          </a:solidFill>
          <a:latin typeface="Arial" charset="0"/>
          <a:ea typeface="ＭＳ Ｐゴシック" pitchFamily="84"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jpe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nerc.com/page.php?cid=1|7|114" TargetMode="External"/><Relationship Id="rId2" Type="http://schemas.openxmlformats.org/officeDocument/2006/relationships/hyperlink" Target="http://www.nerc.com/" TargetMode="External"/><Relationship Id="rId1" Type="http://schemas.openxmlformats.org/officeDocument/2006/relationships/slideLayout" Target="../slideLayouts/slideLayout2.xml"/><Relationship Id="rId4" Type="http://schemas.openxmlformats.org/officeDocument/2006/relationships/hyperlink" Target="http://www.nerc.com/page.php?cid=1|7|11"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447800"/>
            <a:ext cx="8077200" cy="1905000"/>
          </a:xfrm>
          <a:prstGeom prst="rect">
            <a:avLst/>
          </a:prstGeom>
        </p:spPr>
        <p:txBody>
          <a:bodyPr/>
          <a:lstStyle>
            <a:lvl1pPr algn="l">
              <a:lnSpc>
                <a:spcPct val="100000"/>
              </a:lnSpc>
              <a:defRPr sz="4400" b="0">
                <a:solidFill>
                  <a:schemeClr val="bg1"/>
                </a:solidFill>
                <a:latin typeface="Tahoma" pitchFamily="34" charset="0"/>
                <a:ea typeface="Tahoma" pitchFamily="34" charset="0"/>
                <a:cs typeface="Tahoma" pitchFamily="34" charset="0"/>
              </a:defRPr>
            </a:lvl1pPr>
          </a:lstStyle>
          <a:p>
            <a:pPr algn="ctr"/>
            <a:r>
              <a:rPr lang="en-US" sz="3000" b="1" i="0" dirty="0" smtClean="0">
                <a:latin typeface="+mn-lt"/>
              </a:rPr>
              <a:t>Background on Compliance and Enforcement at the North American Electric Reliability Corporation</a:t>
            </a:r>
            <a:endParaRPr lang="en-US" sz="3000" b="1" i="0" dirty="0" smtClean="0">
              <a:latin typeface="+mn-lt"/>
            </a:endParaRPr>
          </a:p>
          <a:p>
            <a:pPr algn="ctr"/>
            <a:endParaRPr lang="en-US" sz="3000" b="1" i="0" dirty="0">
              <a:latin typeface="+mn-lt"/>
            </a:endParaRPr>
          </a:p>
          <a:p>
            <a:endParaRPr lang="en-US" sz="3000" dirty="0">
              <a:latin typeface="+mn-lt"/>
            </a:endParaRPr>
          </a:p>
        </p:txBody>
      </p:sp>
      <p:sp>
        <p:nvSpPr>
          <p:cNvPr id="5" name="Title 1"/>
          <p:cNvSpPr txBox="1">
            <a:spLocks/>
          </p:cNvSpPr>
          <p:nvPr/>
        </p:nvSpPr>
        <p:spPr>
          <a:xfrm>
            <a:off x="304800" y="3276600"/>
            <a:ext cx="8229600" cy="533400"/>
          </a:xfrm>
          <a:prstGeom prst="rect">
            <a:avLst/>
          </a:prstGeom>
        </p:spPr>
        <p:txBody>
          <a:bodyPr/>
          <a:lstStyle>
            <a:lvl1pPr algn="l">
              <a:lnSpc>
                <a:spcPct val="100000"/>
              </a:lnSpc>
              <a:defRPr sz="2400" b="0">
                <a:solidFill>
                  <a:schemeClr val="bg1"/>
                </a:solidFill>
                <a:latin typeface="Tahoma" pitchFamily="34" charset="0"/>
                <a:ea typeface="Tahoma" pitchFamily="34" charset="0"/>
                <a:cs typeface="Tahoma" pitchFamily="34" charset="0"/>
              </a:defRPr>
            </a:lvl1pPr>
          </a:lstStyle>
          <a:p>
            <a:pPr eaLnBrk="1" hangingPunct="1">
              <a:lnSpc>
                <a:spcPct val="110000"/>
              </a:lnSpc>
              <a:defRPr/>
            </a:pPr>
            <a:r>
              <a:rPr lang="en-US" i="0" dirty="0" smtClean="0"/>
              <a:t>Charles A. Berardesco, </a:t>
            </a:r>
          </a:p>
          <a:p>
            <a:pPr eaLnBrk="1" hangingPunct="1">
              <a:lnSpc>
                <a:spcPct val="110000"/>
              </a:lnSpc>
              <a:defRPr/>
            </a:pPr>
            <a:r>
              <a:rPr lang="en-US" i="0" dirty="0" smtClean="0"/>
              <a:t>Senior Vice President and General Counsel</a:t>
            </a:r>
            <a:r>
              <a:rPr kumimoji="0" lang="en-US" sz="1900" b="0" i="0" u="none" strike="noStrike" kern="0" cap="none" spc="0" normalizeH="0" baseline="0" noProof="0" dirty="0" smtClean="0">
                <a:ln>
                  <a:noFill/>
                </a:ln>
                <a:solidFill>
                  <a:schemeClr val="bg1"/>
                </a:solidFill>
                <a:effectLst/>
                <a:uLnTx/>
                <a:uFillTx/>
                <a:latin typeface="Tahoma" pitchFamily="84" charset="0"/>
                <a:ea typeface="Tahoma" pitchFamily="34" charset="0"/>
                <a:cs typeface="Tahoma" pitchFamily="34" charset="0"/>
              </a:rPr>
              <a:t/>
            </a:r>
            <a:br>
              <a:rPr kumimoji="0" lang="en-US" sz="1900" b="0" i="0" u="none" strike="noStrike" kern="0" cap="none" spc="0" normalizeH="0" baseline="0" noProof="0" dirty="0" smtClean="0">
                <a:ln>
                  <a:noFill/>
                </a:ln>
                <a:solidFill>
                  <a:schemeClr val="bg1"/>
                </a:solidFill>
                <a:effectLst/>
                <a:uLnTx/>
                <a:uFillTx/>
                <a:latin typeface="Tahoma" pitchFamily="84" charset="0"/>
                <a:ea typeface="Tahoma" pitchFamily="34" charset="0"/>
                <a:cs typeface="Tahoma" pitchFamily="34" charset="0"/>
              </a:rPr>
            </a:br>
            <a:r>
              <a:rPr kumimoji="0" lang="en-US" sz="1900" b="0" i="0" u="none" strike="noStrike" kern="0" cap="none" spc="0" normalizeH="0" baseline="0" noProof="0" dirty="0" smtClean="0">
                <a:ln>
                  <a:noFill/>
                </a:ln>
                <a:solidFill>
                  <a:schemeClr val="bg1"/>
                </a:solidFill>
                <a:effectLst/>
                <a:uLnTx/>
                <a:uFillTx/>
                <a:latin typeface="Tahoma" pitchFamily="84" charset="0"/>
                <a:ea typeface="Tahoma" pitchFamily="34" charset="0"/>
                <a:cs typeface="Tahoma" pitchFamily="34" charset="0"/>
              </a:rPr>
              <a:t>February 28, 2013</a:t>
            </a:r>
            <a:endParaRPr kumimoji="0" lang="en-US" sz="2400" b="0" i="0" u="none" strike="noStrike" kern="0" cap="none" spc="0" normalizeH="0" baseline="0" noProof="0" dirty="0">
              <a:ln>
                <a:noFill/>
              </a:ln>
              <a:solidFill>
                <a:schemeClr val="bg1"/>
              </a:solidFill>
              <a:effectLst/>
              <a:uLnTx/>
              <a:uFillTx/>
              <a:latin typeface="+mn-lt"/>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510526"/>
            <a:ext cx="8705850" cy="644139"/>
          </a:xfrm>
          <a:prstGeom prst="rect">
            <a:avLst/>
          </a:prstGeom>
          <a:noFill/>
          <a:ln w="9525">
            <a:noFill/>
            <a:miter lim="800000"/>
            <a:headEnd/>
            <a:tailEnd/>
          </a:ln>
        </p:spPr>
        <p:txBody>
          <a:bodyPr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Update on Standards Initiatives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lstStyle/>
          <a:p>
            <a:r>
              <a:rPr lang="en-US" sz="3000" dirty="0" smtClean="0"/>
              <a:t>Stakeholder Accountability</a:t>
            </a:r>
            <a:endParaRPr lang="en-US" sz="3000" dirty="0"/>
          </a:p>
        </p:txBody>
      </p:sp>
      <p:sp>
        <p:nvSpPr>
          <p:cNvPr id="30" name="Content Placeholder 29"/>
          <p:cNvSpPr>
            <a:spLocks noGrp="1"/>
          </p:cNvSpPr>
          <p:nvPr>
            <p:ph sz="half" idx="10"/>
          </p:nvPr>
        </p:nvSpPr>
        <p:spPr>
          <a:xfrm>
            <a:off x="346074" y="1524000"/>
            <a:ext cx="8416926" cy="4846638"/>
          </a:xfrm>
        </p:spPr>
        <p:txBody>
          <a:bodyPr/>
          <a:lstStyle/>
          <a:p>
            <a:pPr>
              <a:spcBef>
                <a:spcPts val="1800"/>
              </a:spcBef>
            </a:pPr>
            <a:r>
              <a:rPr lang="en-US" dirty="0" smtClean="0"/>
              <a:t>Standard development process </a:t>
            </a:r>
          </a:p>
          <a:p>
            <a:pPr lvl="1" indent="-400050">
              <a:spcBef>
                <a:spcPts val="0"/>
              </a:spcBef>
              <a:buNone/>
            </a:pPr>
            <a:r>
              <a:rPr lang="en-US" sz="2800" dirty="0" smtClean="0"/>
              <a:t>depends on active participation of </a:t>
            </a:r>
          </a:p>
          <a:p>
            <a:pPr lvl="1" indent="-400050">
              <a:spcBef>
                <a:spcPts val="0"/>
              </a:spcBef>
              <a:buNone/>
            </a:pPr>
            <a:r>
              <a:rPr lang="en-US" sz="2800" dirty="0" smtClean="0"/>
              <a:t>stakeholders</a:t>
            </a:r>
          </a:p>
          <a:p>
            <a:pPr>
              <a:spcBef>
                <a:spcPts val="1800"/>
              </a:spcBef>
            </a:pPr>
            <a:r>
              <a:rPr lang="en-US" dirty="0" smtClean="0"/>
              <a:t>Stakeholder technical expertise is essential to standard development process</a:t>
            </a:r>
          </a:p>
          <a:p>
            <a:pPr>
              <a:spcBef>
                <a:spcPts val="1800"/>
              </a:spcBef>
            </a:pPr>
            <a:r>
              <a:rPr lang="en-US" dirty="0" smtClean="0">
                <a:solidFill>
                  <a:schemeClr val="tx1"/>
                </a:solidFill>
              </a:rPr>
              <a:t>Order 672: </a:t>
            </a:r>
            <a:r>
              <a:rPr lang="en-US" dirty="0" smtClean="0"/>
              <a:t>Commission must give “due weight to technical expertise of ERO”</a:t>
            </a:r>
          </a:p>
          <a:p>
            <a:pPr>
              <a:buNone/>
            </a:pPr>
            <a:endParaRPr lang="en-US" dirty="0" smtClean="0"/>
          </a:p>
          <a:p>
            <a:pPr lvl="2"/>
            <a:endParaRPr lang="en-US" dirty="0"/>
          </a:p>
        </p:txBody>
      </p:sp>
      <p:pic>
        <p:nvPicPr>
          <p:cNvPr id="4" name="Picture 2"/>
          <p:cNvPicPr>
            <a:picLocks noChangeAspect="1" noChangeArrowheads="1"/>
          </p:cNvPicPr>
          <p:nvPr/>
        </p:nvPicPr>
        <p:blipFill>
          <a:blip r:embed="rId3" cstate="print"/>
          <a:srcRect/>
          <a:stretch>
            <a:fillRect/>
          </a:stretch>
        </p:blipFill>
        <p:spPr bwMode="auto">
          <a:xfrm>
            <a:off x="6019800" y="1528763"/>
            <a:ext cx="2836334" cy="1595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NERC’s Standards Process</a:t>
            </a:r>
            <a:endParaRPr lang="en-US" sz="3000" dirty="0"/>
          </a:p>
        </p:txBody>
      </p:sp>
      <p:sp>
        <p:nvSpPr>
          <p:cNvPr id="3" name="Text Placeholder 2"/>
          <p:cNvSpPr>
            <a:spLocks noGrp="1"/>
          </p:cNvSpPr>
          <p:nvPr>
            <p:ph type="body" sz="half" idx="2"/>
          </p:nvPr>
        </p:nvSpPr>
        <p:spPr>
          <a:xfrm>
            <a:off x="0" y="1325562"/>
            <a:ext cx="8416926" cy="4876800"/>
          </a:xfrm>
        </p:spPr>
        <p:txBody>
          <a:bodyPr/>
          <a:lstStyle/>
          <a:p>
            <a:pPr marL="928688" lvl="1" indent="-533400">
              <a:buFont typeface="Calibri" pitchFamily="34" charset="0"/>
              <a:buChar char="•"/>
              <a:defRPr/>
            </a:pPr>
            <a:r>
              <a:rPr lang="en-US" sz="2800" dirty="0" smtClean="0"/>
              <a:t>In 2010, a new process was developed with input from Standards Committee, Results-Based Process Ad Hoc Team, stakeholders, and regulators </a:t>
            </a:r>
          </a:p>
          <a:p>
            <a:pPr marL="928688" lvl="1" indent="-533400">
              <a:buFont typeface="Calibri" pitchFamily="34" charset="0"/>
              <a:buChar char="•"/>
              <a:defRPr/>
            </a:pPr>
            <a:r>
              <a:rPr lang="en-US" sz="2800" dirty="0" smtClean="0"/>
              <a:t>FERC approved the Standard Processes Manual (SPM) on September 3, 2010</a:t>
            </a:r>
          </a:p>
          <a:p>
            <a:pPr marL="928688" lvl="1" indent="-533400">
              <a:buFont typeface="Calibri" pitchFamily="34" charset="0"/>
              <a:buChar char="•"/>
              <a:defRPr/>
            </a:pPr>
            <a:r>
              <a:rPr lang="en-US" sz="2800" dirty="0" smtClean="0"/>
              <a:t>Goals:</a:t>
            </a:r>
          </a:p>
          <a:p>
            <a:pPr marL="1316037" lvl="2" indent="-457200">
              <a:buClr>
                <a:srgbClr val="5D85A9"/>
              </a:buClr>
              <a:buFont typeface="Wingdings" pitchFamily="2" charset="2"/>
              <a:buChar char="§"/>
              <a:defRPr/>
            </a:pPr>
            <a:r>
              <a:rPr lang="en-US" sz="2400" dirty="0" smtClean="0"/>
              <a:t>Improve efficiency</a:t>
            </a:r>
          </a:p>
          <a:p>
            <a:pPr marL="1316037" lvl="2" indent="-457200">
              <a:buClr>
                <a:srgbClr val="5D85A9"/>
              </a:buClr>
              <a:buFont typeface="Wingdings" pitchFamily="2" charset="2"/>
              <a:buChar char="§"/>
              <a:defRPr/>
            </a:pPr>
            <a:r>
              <a:rPr lang="en-US" sz="2400" dirty="0" smtClean="0"/>
              <a:t>Improve quality</a:t>
            </a:r>
          </a:p>
          <a:p>
            <a:pPr marL="1316037" lvl="2" indent="-457200">
              <a:buClr>
                <a:srgbClr val="5D85A9"/>
              </a:buClr>
              <a:buFont typeface="Wingdings" pitchFamily="2" charset="2"/>
              <a:buChar char="§"/>
              <a:defRPr/>
            </a:pPr>
            <a:r>
              <a:rPr lang="en-US" sz="2400" dirty="0" smtClean="0"/>
              <a:t>Preserve American National Standards Institute (ANSI) accreditation</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Standards Committee</a:t>
            </a:r>
            <a:endParaRPr lang="en-US" sz="3000" dirty="0"/>
          </a:p>
        </p:txBody>
      </p:sp>
      <p:sp>
        <p:nvSpPr>
          <p:cNvPr id="3" name="Text Placeholder 2"/>
          <p:cNvSpPr>
            <a:spLocks noGrp="1"/>
          </p:cNvSpPr>
          <p:nvPr>
            <p:ph type="body" sz="half" idx="2"/>
          </p:nvPr>
        </p:nvSpPr>
        <p:spPr>
          <a:xfrm>
            <a:off x="346074" y="1371600"/>
            <a:ext cx="8416926" cy="4876800"/>
          </a:xfrm>
        </p:spPr>
        <p:txBody>
          <a:bodyPr/>
          <a:lstStyle/>
          <a:p>
            <a:pPr>
              <a:buFont typeface="Calibri" pitchFamily="34" charset="0"/>
              <a:buChar char="•"/>
            </a:pPr>
            <a:r>
              <a:rPr lang="en-US" dirty="0" smtClean="0"/>
              <a:t>Prioritizing standards development activities</a:t>
            </a:r>
          </a:p>
          <a:p>
            <a:pPr>
              <a:buFont typeface="Calibri" pitchFamily="34" charset="0"/>
              <a:buChar char="•"/>
            </a:pPr>
            <a:r>
              <a:rPr lang="en-US" dirty="0" smtClean="0"/>
              <a:t>Reviews actions to ensure the standards development process is followed</a:t>
            </a:r>
          </a:p>
          <a:p>
            <a:pPr>
              <a:buFont typeface="Calibri" pitchFamily="34" charset="0"/>
              <a:buChar char="•"/>
            </a:pPr>
            <a:r>
              <a:rPr lang="en-US" dirty="0" smtClean="0"/>
              <a:t>Reviews and authorizes Standard Authorization Requests (SARs)</a:t>
            </a:r>
          </a:p>
          <a:p>
            <a:pPr>
              <a:buFont typeface="Calibri" pitchFamily="34" charset="0"/>
              <a:buChar char="•"/>
            </a:pPr>
            <a:r>
              <a:rPr lang="en-US" dirty="0" smtClean="0"/>
              <a:t>Manages progress of SARs and standards development efforts</a:t>
            </a:r>
          </a:p>
          <a:p>
            <a:pPr>
              <a:buFont typeface="Calibri" pitchFamily="34" charset="0"/>
              <a:buChar char="•"/>
            </a:pPr>
            <a:r>
              <a:rPr lang="en-US" dirty="0" smtClean="0"/>
              <a:t>Reviews and authorizes drafting new or revised standards and their supporting documents</a:t>
            </a:r>
          </a:p>
          <a:p>
            <a:pPr>
              <a:buFont typeface="Calibri" pitchFamily="34" charset="0"/>
              <a:buChar char="•"/>
            </a:pPr>
            <a:r>
              <a:rPr lang="en-US" dirty="0" smtClean="0"/>
              <a:t>Makes appointments to drafting teams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6705601" cy="655638"/>
          </a:xfrm>
        </p:spPr>
        <p:txBody>
          <a:bodyPr/>
          <a:lstStyle/>
          <a:p>
            <a:r>
              <a:rPr lang="en-US" sz="3000" dirty="0" smtClean="0"/>
              <a:t>Stakeholder Consensus Process</a:t>
            </a:r>
            <a:endParaRPr lang="en-US" sz="3000" dirty="0"/>
          </a:p>
        </p:txBody>
      </p:sp>
      <p:sp>
        <p:nvSpPr>
          <p:cNvPr id="23" name="Rectangle 22"/>
          <p:cNvSpPr/>
          <p:nvPr/>
        </p:nvSpPr>
        <p:spPr bwMode="auto">
          <a:xfrm>
            <a:off x="6019800" y="3962400"/>
            <a:ext cx="2301875" cy="5334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Post Standard for</a:t>
            </a:r>
          </a:p>
          <a:p>
            <a:pPr algn="ctr">
              <a:defRPr/>
            </a:pPr>
            <a:r>
              <a:rPr lang="en-US" sz="2000" i="0" dirty="0">
                <a:solidFill>
                  <a:schemeClr val="tx1"/>
                </a:solidFill>
                <a:latin typeface="Calibri" pitchFamily="34" charset="0"/>
              </a:rPr>
              <a:t>Comment/Ballot</a:t>
            </a:r>
          </a:p>
        </p:txBody>
      </p:sp>
      <p:sp>
        <p:nvSpPr>
          <p:cNvPr id="24" name="Rectangle 23"/>
          <p:cNvSpPr/>
          <p:nvPr/>
        </p:nvSpPr>
        <p:spPr bwMode="auto">
          <a:xfrm>
            <a:off x="6019800" y="4800600"/>
            <a:ext cx="2332038" cy="6858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Consider/Respond </a:t>
            </a:r>
          </a:p>
          <a:p>
            <a:pPr algn="ctr">
              <a:defRPr/>
            </a:pPr>
            <a:r>
              <a:rPr lang="en-US" sz="2000" i="0" dirty="0">
                <a:solidFill>
                  <a:schemeClr val="tx1"/>
                </a:solidFill>
                <a:latin typeface="Calibri" pitchFamily="34" charset="0"/>
              </a:rPr>
              <a:t>to Comments</a:t>
            </a:r>
          </a:p>
        </p:txBody>
      </p:sp>
      <p:sp>
        <p:nvSpPr>
          <p:cNvPr id="25" name="Rectangle 24"/>
          <p:cNvSpPr/>
          <p:nvPr/>
        </p:nvSpPr>
        <p:spPr bwMode="auto">
          <a:xfrm>
            <a:off x="6035675" y="5791200"/>
            <a:ext cx="2332038" cy="5334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Recirculation Ballot</a:t>
            </a:r>
          </a:p>
        </p:txBody>
      </p:sp>
      <p:sp>
        <p:nvSpPr>
          <p:cNvPr id="26" name="Down Arrow 20"/>
          <p:cNvSpPr>
            <a:spLocks noChangeArrowheads="1"/>
          </p:cNvSpPr>
          <p:nvPr/>
        </p:nvSpPr>
        <p:spPr bwMode="auto">
          <a:xfrm>
            <a:off x="7010400" y="3638550"/>
            <a:ext cx="182562" cy="247650"/>
          </a:xfrm>
          <a:prstGeom prst="downArrow">
            <a:avLst>
              <a:gd name="adj1" fmla="val 50000"/>
              <a:gd name="adj2" fmla="val 50242"/>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27" name="Down Arrow 21"/>
          <p:cNvSpPr>
            <a:spLocks noChangeArrowheads="1"/>
          </p:cNvSpPr>
          <p:nvPr/>
        </p:nvSpPr>
        <p:spPr bwMode="auto">
          <a:xfrm>
            <a:off x="7010400" y="4495800"/>
            <a:ext cx="182562" cy="247650"/>
          </a:xfrm>
          <a:prstGeom prst="downArrow">
            <a:avLst>
              <a:gd name="adj1" fmla="val 50000"/>
              <a:gd name="adj2" fmla="val 50242"/>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28" name="Down Arrow 22"/>
          <p:cNvSpPr>
            <a:spLocks noChangeArrowheads="1"/>
          </p:cNvSpPr>
          <p:nvPr/>
        </p:nvSpPr>
        <p:spPr bwMode="auto">
          <a:xfrm>
            <a:off x="7010400" y="5486400"/>
            <a:ext cx="182563" cy="247650"/>
          </a:xfrm>
          <a:prstGeom prst="downArrow">
            <a:avLst>
              <a:gd name="adj1" fmla="val 50000"/>
              <a:gd name="adj2" fmla="val 50241"/>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cxnSp>
        <p:nvCxnSpPr>
          <p:cNvPr id="29" name="Elbow Connector 24"/>
          <p:cNvCxnSpPr>
            <a:cxnSpLocks noChangeShapeType="1"/>
            <a:stCxn id="24" idx="3"/>
            <a:endCxn id="23" idx="3"/>
          </p:cNvCxnSpPr>
          <p:nvPr/>
        </p:nvCxnSpPr>
        <p:spPr bwMode="auto">
          <a:xfrm flipH="1" flipV="1">
            <a:off x="8321675" y="4229100"/>
            <a:ext cx="30163" cy="914400"/>
          </a:xfrm>
          <a:prstGeom prst="bentConnector3">
            <a:avLst>
              <a:gd name="adj1" fmla="val -757882"/>
            </a:avLst>
          </a:prstGeom>
          <a:noFill/>
          <a:ln w="25400" algn="ctr">
            <a:solidFill>
              <a:schemeClr val="tx1"/>
            </a:solidFill>
            <a:prstDash val="dash"/>
            <a:round/>
            <a:headEnd/>
            <a:tailEnd type="arrow" w="med" len="med"/>
          </a:ln>
        </p:spPr>
      </p:cxnSp>
      <p:sp>
        <p:nvSpPr>
          <p:cNvPr id="30" name="Right Arrow 31"/>
          <p:cNvSpPr>
            <a:spLocks noChangeArrowheads="1"/>
          </p:cNvSpPr>
          <p:nvPr/>
        </p:nvSpPr>
        <p:spPr bwMode="auto">
          <a:xfrm>
            <a:off x="5181600" y="3962400"/>
            <a:ext cx="657225" cy="485775"/>
          </a:xfrm>
          <a:prstGeom prst="rightArrow">
            <a:avLst>
              <a:gd name="adj1" fmla="val 50000"/>
              <a:gd name="adj2" fmla="val 49821"/>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31" name="Right Arrow 32"/>
          <p:cNvSpPr>
            <a:spLocks noChangeArrowheads="1"/>
          </p:cNvSpPr>
          <p:nvPr/>
        </p:nvSpPr>
        <p:spPr bwMode="auto">
          <a:xfrm>
            <a:off x="5181600" y="5715000"/>
            <a:ext cx="688975" cy="533399"/>
          </a:xfrm>
          <a:prstGeom prst="rightArrow">
            <a:avLst>
              <a:gd name="adj1" fmla="val 50000"/>
              <a:gd name="adj2" fmla="val 48366"/>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32" name="Down Arrow 33"/>
          <p:cNvSpPr>
            <a:spLocks noChangeArrowheads="1"/>
          </p:cNvSpPr>
          <p:nvPr/>
        </p:nvSpPr>
        <p:spPr bwMode="auto">
          <a:xfrm>
            <a:off x="7010400" y="2724150"/>
            <a:ext cx="182562" cy="247650"/>
          </a:xfrm>
          <a:prstGeom prst="downArrow">
            <a:avLst>
              <a:gd name="adj1" fmla="val 50000"/>
              <a:gd name="adj2" fmla="val 50242"/>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33" name="Down Arrow 34"/>
          <p:cNvSpPr>
            <a:spLocks noChangeArrowheads="1"/>
          </p:cNvSpPr>
          <p:nvPr/>
        </p:nvSpPr>
        <p:spPr bwMode="auto">
          <a:xfrm>
            <a:off x="7010400" y="1809750"/>
            <a:ext cx="182562" cy="247650"/>
          </a:xfrm>
          <a:prstGeom prst="downArrow">
            <a:avLst>
              <a:gd name="adj1" fmla="val 50000"/>
              <a:gd name="adj2" fmla="val 50242"/>
            </a:avLst>
          </a:prstGeom>
          <a:solidFill>
            <a:srgbClr val="264D74"/>
          </a:solidFill>
          <a:ln w="9525" algn="ctr">
            <a:solidFill>
              <a:schemeClr val="tx1"/>
            </a:solidFill>
            <a:round/>
            <a:headEnd/>
            <a:tailEnd/>
          </a:ln>
        </p:spPr>
        <p:txBody>
          <a:bodyPr wrap="none" anchor="ctr"/>
          <a:lstStyle/>
          <a:p>
            <a:endParaRPr lang="en-US" sz="2000" i="0">
              <a:latin typeface="Calibri" pitchFamily="34" charset="0"/>
            </a:endParaRPr>
          </a:p>
        </p:txBody>
      </p:sp>
      <p:sp>
        <p:nvSpPr>
          <p:cNvPr id="34" name="Rectangle 33"/>
          <p:cNvSpPr/>
          <p:nvPr/>
        </p:nvSpPr>
        <p:spPr bwMode="auto">
          <a:xfrm>
            <a:off x="823913" y="2133600"/>
            <a:ext cx="4251325" cy="2022475"/>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spcAft>
                <a:spcPts val="600"/>
              </a:spcAft>
              <a:defRPr/>
            </a:pPr>
            <a:r>
              <a:rPr lang="en-US" sz="2000" b="1" i="0" dirty="0">
                <a:solidFill>
                  <a:schemeClr val="tx1"/>
                </a:solidFill>
                <a:latin typeface="Calibri" pitchFamily="34" charset="0"/>
              </a:rPr>
              <a:t>New/Successive Ballot:</a:t>
            </a:r>
          </a:p>
          <a:p>
            <a:pPr>
              <a:defRPr/>
            </a:pPr>
            <a:r>
              <a:rPr lang="en-US" sz="2000" i="0" dirty="0">
                <a:solidFill>
                  <a:schemeClr val="tx1"/>
                </a:solidFill>
                <a:latin typeface="Calibri" pitchFamily="34" charset="0"/>
              </a:rPr>
              <a:t>At this step, the standard is either</a:t>
            </a:r>
          </a:p>
          <a:p>
            <a:pPr>
              <a:defRPr/>
            </a:pPr>
            <a:r>
              <a:rPr lang="en-US" sz="2000" i="0" dirty="0">
                <a:solidFill>
                  <a:schemeClr val="tx1"/>
                </a:solidFill>
                <a:latin typeface="Calibri" pitchFamily="34" charset="0"/>
              </a:rPr>
              <a:t>“new” or significantly changed from</a:t>
            </a:r>
          </a:p>
          <a:p>
            <a:pPr>
              <a:defRPr/>
            </a:pPr>
            <a:r>
              <a:rPr lang="en-US" sz="2000" i="0" dirty="0">
                <a:solidFill>
                  <a:schemeClr val="tx1"/>
                </a:solidFill>
                <a:latin typeface="Calibri" pitchFamily="34" charset="0"/>
              </a:rPr>
              <a:t>the last version posted for comment/</a:t>
            </a:r>
          </a:p>
          <a:p>
            <a:pPr>
              <a:defRPr/>
            </a:pPr>
            <a:r>
              <a:rPr lang="en-US" sz="2000" i="0" dirty="0">
                <a:solidFill>
                  <a:schemeClr val="tx1"/>
                </a:solidFill>
                <a:latin typeface="Calibri" pitchFamily="34" charset="0"/>
              </a:rPr>
              <a:t>ballot. </a:t>
            </a:r>
            <a:r>
              <a:rPr lang="en-US" sz="2000" i="0" dirty="0" smtClean="0">
                <a:solidFill>
                  <a:schemeClr val="tx1"/>
                </a:solidFill>
                <a:latin typeface="Calibri" pitchFamily="34" charset="0"/>
              </a:rPr>
              <a:t> The </a:t>
            </a:r>
            <a:r>
              <a:rPr lang="en-US" sz="2000" i="0" dirty="0">
                <a:solidFill>
                  <a:schemeClr val="tx1"/>
                </a:solidFill>
                <a:latin typeface="Calibri" pitchFamily="34" charset="0"/>
              </a:rPr>
              <a:t>ballot record starts with</a:t>
            </a:r>
          </a:p>
          <a:p>
            <a:pPr>
              <a:defRPr/>
            </a:pPr>
            <a:r>
              <a:rPr lang="en-US" sz="2000" i="0" dirty="0">
                <a:solidFill>
                  <a:schemeClr val="tx1"/>
                </a:solidFill>
                <a:latin typeface="Calibri" pitchFamily="34" charset="0"/>
              </a:rPr>
              <a:t>no votes and no comments.</a:t>
            </a:r>
          </a:p>
        </p:txBody>
      </p:sp>
      <p:sp>
        <p:nvSpPr>
          <p:cNvPr id="35" name="Rectangle 34"/>
          <p:cNvSpPr/>
          <p:nvPr/>
        </p:nvSpPr>
        <p:spPr bwMode="auto">
          <a:xfrm>
            <a:off x="823913" y="4324350"/>
            <a:ext cx="4251325" cy="200025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spcAft>
                <a:spcPts val="600"/>
              </a:spcAft>
              <a:defRPr/>
            </a:pPr>
            <a:r>
              <a:rPr lang="en-US" sz="2000" b="1" i="0" dirty="0">
                <a:solidFill>
                  <a:schemeClr val="tx1"/>
                </a:solidFill>
                <a:latin typeface="Calibri" pitchFamily="34" charset="0"/>
              </a:rPr>
              <a:t>Recirculation Ballot:</a:t>
            </a:r>
          </a:p>
          <a:p>
            <a:pPr>
              <a:defRPr/>
            </a:pPr>
            <a:r>
              <a:rPr lang="en-US" sz="2000" i="0" dirty="0">
                <a:solidFill>
                  <a:schemeClr val="tx1"/>
                </a:solidFill>
                <a:latin typeface="Calibri" pitchFamily="34" charset="0"/>
              </a:rPr>
              <a:t>At this step, there have been no</a:t>
            </a:r>
          </a:p>
          <a:p>
            <a:pPr>
              <a:defRPr/>
            </a:pPr>
            <a:r>
              <a:rPr lang="en-US" sz="2000" i="0" dirty="0">
                <a:solidFill>
                  <a:schemeClr val="tx1"/>
                </a:solidFill>
                <a:latin typeface="Calibri" pitchFamily="34" charset="0"/>
              </a:rPr>
              <a:t>significant changes to the standard</a:t>
            </a:r>
          </a:p>
          <a:p>
            <a:pPr>
              <a:defRPr/>
            </a:pPr>
            <a:r>
              <a:rPr lang="en-US" sz="2000" i="0" dirty="0">
                <a:solidFill>
                  <a:schemeClr val="tx1"/>
                </a:solidFill>
                <a:latin typeface="Calibri" pitchFamily="34" charset="0"/>
              </a:rPr>
              <a:t>from the last ballot. </a:t>
            </a:r>
            <a:r>
              <a:rPr lang="en-US" sz="2000" i="0" dirty="0" smtClean="0">
                <a:solidFill>
                  <a:schemeClr val="tx1"/>
                </a:solidFill>
                <a:latin typeface="Calibri" pitchFamily="34" charset="0"/>
              </a:rPr>
              <a:t> The </a:t>
            </a:r>
            <a:r>
              <a:rPr lang="en-US" sz="2000" i="0" dirty="0">
                <a:solidFill>
                  <a:schemeClr val="tx1"/>
                </a:solidFill>
                <a:latin typeface="Calibri" pitchFamily="34" charset="0"/>
              </a:rPr>
              <a:t>ballot </a:t>
            </a:r>
          </a:p>
          <a:p>
            <a:pPr>
              <a:defRPr/>
            </a:pPr>
            <a:r>
              <a:rPr lang="en-US" sz="2000" i="0" dirty="0">
                <a:solidFill>
                  <a:schemeClr val="tx1"/>
                </a:solidFill>
                <a:latin typeface="Calibri" pitchFamily="34" charset="0"/>
              </a:rPr>
              <a:t>record starts with all votes and </a:t>
            </a:r>
          </a:p>
          <a:p>
            <a:pPr>
              <a:defRPr/>
            </a:pPr>
            <a:r>
              <a:rPr lang="en-US" sz="2000" i="0" dirty="0">
                <a:solidFill>
                  <a:schemeClr val="tx1"/>
                </a:solidFill>
                <a:latin typeface="Calibri" pitchFamily="34" charset="0"/>
              </a:rPr>
              <a:t>comments  from the previous ballot.</a:t>
            </a:r>
          </a:p>
        </p:txBody>
      </p:sp>
      <p:sp>
        <p:nvSpPr>
          <p:cNvPr id="22" name="Rectangle 21"/>
          <p:cNvSpPr/>
          <p:nvPr/>
        </p:nvSpPr>
        <p:spPr bwMode="auto">
          <a:xfrm>
            <a:off x="6019800" y="3048000"/>
            <a:ext cx="2286000" cy="6096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Consider/Respond </a:t>
            </a:r>
          </a:p>
          <a:p>
            <a:pPr algn="ctr">
              <a:defRPr/>
            </a:pPr>
            <a:r>
              <a:rPr lang="en-US" sz="2000" i="0" dirty="0">
                <a:solidFill>
                  <a:schemeClr val="tx1"/>
                </a:solidFill>
                <a:latin typeface="Calibri" pitchFamily="34" charset="0"/>
              </a:rPr>
              <a:t>to Comments</a:t>
            </a:r>
          </a:p>
        </p:txBody>
      </p:sp>
      <p:sp>
        <p:nvSpPr>
          <p:cNvPr id="21" name="Rectangle 20"/>
          <p:cNvSpPr/>
          <p:nvPr/>
        </p:nvSpPr>
        <p:spPr bwMode="auto">
          <a:xfrm>
            <a:off x="6019800" y="2133600"/>
            <a:ext cx="2255838" cy="6096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Post Standard </a:t>
            </a:r>
          </a:p>
          <a:p>
            <a:pPr algn="ctr">
              <a:defRPr/>
            </a:pPr>
            <a:r>
              <a:rPr lang="en-US" sz="2000" i="0" dirty="0">
                <a:solidFill>
                  <a:schemeClr val="tx1"/>
                </a:solidFill>
                <a:latin typeface="Calibri" pitchFamily="34" charset="0"/>
              </a:rPr>
              <a:t>for Comment</a:t>
            </a:r>
          </a:p>
        </p:txBody>
      </p:sp>
      <p:sp>
        <p:nvSpPr>
          <p:cNvPr id="20" name="Rectangle 19"/>
          <p:cNvSpPr/>
          <p:nvPr/>
        </p:nvSpPr>
        <p:spPr bwMode="auto">
          <a:xfrm>
            <a:off x="6019800" y="1371600"/>
            <a:ext cx="2255838" cy="457200"/>
          </a:xfrm>
          <a:prstGeom prst="rect">
            <a:avLst/>
          </a:prstGeom>
          <a:solidFill>
            <a:srgbClr val="D3DCE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US" sz="2000" i="0" dirty="0">
                <a:solidFill>
                  <a:schemeClr val="tx1"/>
                </a:solidFill>
                <a:latin typeface="Calibri" pitchFamily="34" charset="0"/>
              </a:rPr>
              <a:t>Informal Feedback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a:xfrm>
            <a:off x="1904999" y="152400"/>
            <a:ext cx="7086601" cy="685800"/>
          </a:xfrm>
        </p:spPr>
        <p:txBody>
          <a:bodyPr/>
          <a:lstStyle/>
          <a:p>
            <a:pPr>
              <a:lnSpc>
                <a:spcPts val="3840"/>
              </a:lnSpc>
            </a:pPr>
            <a:r>
              <a:rPr lang="en-US" sz="3000" dirty="0" smtClean="0"/>
              <a:t>Update on Standards Initiatives</a:t>
            </a:r>
            <a:endParaRPr lang="en-US" sz="3000" dirty="0"/>
          </a:p>
        </p:txBody>
      </p:sp>
      <p:sp>
        <p:nvSpPr>
          <p:cNvPr id="30" name="Content Placeholder 29"/>
          <p:cNvSpPr>
            <a:spLocks noGrp="1"/>
          </p:cNvSpPr>
          <p:nvPr>
            <p:ph sz="half" idx="10"/>
          </p:nvPr>
        </p:nvSpPr>
        <p:spPr>
          <a:xfrm>
            <a:off x="346074" y="1401762"/>
            <a:ext cx="8416926" cy="4846638"/>
          </a:xfrm>
        </p:spPr>
        <p:txBody>
          <a:bodyPr/>
          <a:lstStyle/>
          <a:p>
            <a:r>
              <a:rPr lang="en-US" sz="3200" dirty="0" smtClean="0"/>
              <a:t>Standard Process Input Group (SPIG) Recommendations</a:t>
            </a:r>
          </a:p>
          <a:p>
            <a:pPr lvl="1"/>
            <a:r>
              <a:rPr lang="en-US" sz="3200" dirty="0" smtClean="0"/>
              <a:t>SPM Revisions</a:t>
            </a:r>
          </a:p>
          <a:p>
            <a:r>
              <a:rPr lang="en-US" sz="3200" dirty="0" smtClean="0"/>
              <a:t>Relationship between Standard Requirements and Internal Controls</a:t>
            </a:r>
          </a:p>
          <a:p>
            <a:r>
              <a:rPr lang="en-US" sz="3200" dirty="0" smtClean="0"/>
              <a:t>Major Standards Under Development</a:t>
            </a:r>
          </a:p>
          <a:p>
            <a:pPr>
              <a:buNone/>
            </a:pPr>
            <a:endParaRPr lang="en-US" dirty="0" smtClean="0"/>
          </a:p>
          <a:p>
            <a:pPr lvl="2"/>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76200"/>
            <a:ext cx="7391400" cy="914400"/>
          </a:xfrm>
        </p:spPr>
        <p:txBody>
          <a:bodyPr/>
          <a:lstStyle/>
          <a:p>
            <a:r>
              <a:rPr lang="en-US" sz="2800" dirty="0" smtClean="0"/>
              <a:t>Relationship between Standard Requirements and Internal Controls</a:t>
            </a:r>
            <a:endParaRPr lang="en-US" sz="2800" dirty="0"/>
          </a:p>
        </p:txBody>
      </p:sp>
      <p:sp>
        <p:nvSpPr>
          <p:cNvPr id="3" name="Content Placeholder 2"/>
          <p:cNvSpPr>
            <a:spLocks noGrp="1"/>
          </p:cNvSpPr>
          <p:nvPr>
            <p:ph sz="half" idx="10"/>
          </p:nvPr>
        </p:nvSpPr>
        <p:spPr/>
        <p:txBody>
          <a:bodyPr/>
          <a:lstStyle/>
          <a:p>
            <a:r>
              <a:rPr lang="en-US" dirty="0" smtClean="0"/>
              <a:t>Internal Controls are a compliance monitoring concept that can be supported by clear, risk-focused standard requirements</a:t>
            </a:r>
          </a:p>
          <a:p>
            <a:r>
              <a:rPr lang="en-US" dirty="0" smtClean="0"/>
              <a:t>Framework:</a:t>
            </a:r>
          </a:p>
          <a:p>
            <a:pPr lvl="1"/>
            <a:r>
              <a:rPr lang="en-US" dirty="0" smtClean="0"/>
              <a:t>Entity has a procedure(s)</a:t>
            </a:r>
          </a:p>
          <a:p>
            <a:pPr lvl="1"/>
            <a:r>
              <a:rPr lang="en-US" dirty="0" smtClean="0"/>
              <a:t>Procedure(s) are documented and repeatable</a:t>
            </a:r>
          </a:p>
          <a:p>
            <a:pPr lvl="1"/>
            <a:r>
              <a:rPr lang="en-US" dirty="0" smtClean="0"/>
              <a:t>Procedure(s) implemented: monitoring, assessing and correcting deficiencies</a:t>
            </a:r>
          </a:p>
          <a:p>
            <a:pPr lvl="2"/>
            <a:r>
              <a:rPr lang="en-US" dirty="0" smtClean="0"/>
              <a:t>Periodically</a:t>
            </a:r>
          </a:p>
          <a:p>
            <a:pPr lvl="2"/>
            <a:r>
              <a:rPr lang="en-US" dirty="0" smtClean="0"/>
              <a:t>After events and disturbances</a:t>
            </a:r>
          </a:p>
          <a:p>
            <a:pPr lvl="1"/>
            <a:r>
              <a:rPr lang="en-US" dirty="0" smtClean="0"/>
              <a:t>Program modification and improvement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200400"/>
            <a:ext cx="8705850" cy="1253536"/>
          </a:xfrm>
          <a:prstGeom prst="rect">
            <a:avLst/>
          </a:prstGeom>
          <a:noFill/>
          <a:ln w="9525">
            <a:noFill/>
            <a:miter lim="800000"/>
            <a:headEnd/>
            <a:tailEnd/>
          </a:ln>
        </p:spPr>
        <p:txBody>
          <a:bodyPr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Compliance Monitoring and Enforcement Program</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6038"/>
            <a:ext cx="7315200" cy="655638"/>
          </a:xfrm>
        </p:spPr>
        <p:txBody>
          <a:bodyPr/>
          <a:lstStyle/>
          <a:p>
            <a:r>
              <a:rPr lang="en-US" sz="2800" dirty="0" smtClean="0"/>
              <a:t>Compliance Monitoring and Enforcement Program (CMEP)</a:t>
            </a:r>
            <a:endParaRPr lang="en-US" sz="2800" dirty="0"/>
          </a:p>
        </p:txBody>
      </p:sp>
      <p:sp>
        <p:nvSpPr>
          <p:cNvPr id="3" name="Text Placeholder 2"/>
          <p:cNvSpPr>
            <a:spLocks noGrp="1"/>
          </p:cNvSpPr>
          <p:nvPr>
            <p:ph type="body" sz="half" idx="2"/>
          </p:nvPr>
        </p:nvSpPr>
        <p:spPr>
          <a:xfrm>
            <a:off x="346074" y="1325562"/>
            <a:ext cx="8493126" cy="4876800"/>
          </a:xfrm>
        </p:spPr>
        <p:txBody>
          <a:bodyPr/>
          <a:lstStyle/>
          <a:p>
            <a:r>
              <a:rPr lang="en-US" dirty="0" smtClean="0"/>
              <a:t>Focus on improving bulk power system (BPS) reliability</a:t>
            </a:r>
          </a:p>
          <a:p>
            <a:pPr lvl="1"/>
            <a:r>
              <a:rPr lang="en-US" dirty="0" smtClean="0"/>
              <a:t>Prompt reporting</a:t>
            </a:r>
          </a:p>
          <a:p>
            <a:r>
              <a:rPr lang="en-US" dirty="0" smtClean="0"/>
              <a:t>Protects confidentiality of involved parties</a:t>
            </a:r>
          </a:p>
          <a:p>
            <a:r>
              <a:rPr lang="en-US" dirty="0" smtClean="0"/>
              <a:t>Regional implementation</a:t>
            </a:r>
          </a:p>
          <a:p>
            <a:pPr lvl="1"/>
            <a:r>
              <a:rPr lang="en-US" dirty="0" smtClean="0"/>
              <a:t>REs perform compliance monitoring of users, owners and operators on behalf of NERC</a:t>
            </a:r>
          </a:p>
          <a:p>
            <a:r>
              <a:rPr lang="en-US" dirty="0" smtClean="0"/>
              <a:t>NERC oversight role</a:t>
            </a:r>
          </a:p>
          <a:p>
            <a:pPr lvl="1"/>
            <a:r>
              <a:rPr lang="en-US" dirty="0" smtClean="0"/>
              <a:t>Active oversight</a:t>
            </a:r>
          </a:p>
          <a:p>
            <a:pPr lvl="1"/>
            <a:r>
              <a:rPr lang="en-US" dirty="0" smtClean="0"/>
              <a:t>Audits of regional implementation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CMEP Overview</a:t>
            </a:r>
            <a:endParaRPr lang="en-US" sz="3000" dirty="0"/>
          </a:p>
        </p:txBody>
      </p:sp>
      <p:sp>
        <p:nvSpPr>
          <p:cNvPr id="3" name="Text Placeholder 2"/>
          <p:cNvSpPr>
            <a:spLocks noGrp="1"/>
          </p:cNvSpPr>
          <p:nvPr>
            <p:ph type="body" sz="half" idx="2"/>
          </p:nvPr>
        </p:nvSpPr>
        <p:spPr/>
        <p:txBody>
          <a:bodyPr/>
          <a:lstStyle/>
          <a:p>
            <a:r>
              <a:rPr lang="en-US" dirty="0" smtClean="0"/>
              <a:t>NERC monitors, assesses and enforces compliance</a:t>
            </a:r>
          </a:p>
          <a:p>
            <a:r>
              <a:rPr lang="en-US" dirty="0" smtClean="0"/>
              <a:t>CMEP identifies eight (8) monitoring methods:</a:t>
            </a:r>
          </a:p>
          <a:p>
            <a:pPr lvl="1"/>
            <a:r>
              <a:rPr lang="en-US" dirty="0" smtClean="0"/>
              <a:t>Self-Report			Complaints</a:t>
            </a:r>
          </a:p>
          <a:p>
            <a:pPr lvl="1"/>
            <a:r>
              <a:rPr lang="en-US" dirty="0" smtClean="0"/>
              <a:t>Self-Certification 		Compliance Investigations</a:t>
            </a:r>
          </a:p>
          <a:p>
            <a:pPr lvl="1"/>
            <a:r>
              <a:rPr lang="en-US" dirty="0" smtClean="0"/>
              <a:t>Periodic Data Submittal 	Compliance Audits</a:t>
            </a:r>
          </a:p>
          <a:p>
            <a:pPr lvl="1"/>
            <a:r>
              <a:rPr lang="en-US" dirty="0" smtClean="0"/>
              <a:t>Exception Reporting 		Spot Checks</a:t>
            </a:r>
          </a:p>
          <a:p>
            <a:r>
              <a:rPr lang="en-US" dirty="0" smtClean="0"/>
              <a:t>Over 1,900 entities are subject to over 100 Standards</a:t>
            </a:r>
            <a:endParaRPr lang="en-US" dirty="0"/>
          </a:p>
        </p:txBody>
      </p:sp>
    </p:spTree>
    <p:extLst>
      <p:ext uri="{BB962C8B-B14F-4D97-AF65-F5344CB8AC3E}">
        <p14:creationId xmlns:p14="http://schemas.microsoft.com/office/powerpoint/2010/main" xmlns="" val="467512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Agenda</a:t>
            </a:r>
            <a:endParaRPr lang="en-US" sz="3000" dirty="0"/>
          </a:p>
        </p:txBody>
      </p:sp>
      <p:sp>
        <p:nvSpPr>
          <p:cNvPr id="3" name="Text Placeholder 2"/>
          <p:cNvSpPr>
            <a:spLocks noGrp="1"/>
          </p:cNvSpPr>
          <p:nvPr>
            <p:ph type="body" sz="half" idx="2"/>
          </p:nvPr>
        </p:nvSpPr>
        <p:spPr>
          <a:xfrm>
            <a:off x="152400" y="1325562"/>
            <a:ext cx="8763000" cy="4876800"/>
          </a:xfrm>
        </p:spPr>
        <p:txBody>
          <a:bodyPr/>
          <a:lstStyle/>
          <a:p>
            <a:r>
              <a:rPr lang="en-US" dirty="0" smtClean="0"/>
              <a:t>NERC Overview</a:t>
            </a:r>
          </a:p>
          <a:p>
            <a:r>
              <a:rPr lang="en-US" dirty="0" smtClean="0"/>
              <a:t>Coordinated Actions with FERC</a:t>
            </a:r>
          </a:p>
          <a:p>
            <a:r>
              <a:rPr lang="en-US" dirty="0" smtClean="0"/>
              <a:t>Update on Standards Initiatives</a:t>
            </a:r>
          </a:p>
          <a:p>
            <a:r>
              <a:rPr lang="en-US" dirty="0" smtClean="0"/>
              <a:t>Compliance Monitoring and Enforcement Program</a:t>
            </a:r>
          </a:p>
          <a:p>
            <a:r>
              <a:rPr lang="en-US" dirty="0" smtClean="0"/>
              <a:t>Compliance Enforcement Initiative Update</a:t>
            </a:r>
          </a:p>
          <a:p>
            <a:r>
              <a:rPr lang="en-US" dirty="0" smtClean="0"/>
              <a:t>Critical Infrastructure Protection Department Priorities</a:t>
            </a:r>
          </a:p>
          <a:p>
            <a:r>
              <a:rPr lang="en-US" dirty="0" smtClean="0"/>
              <a:t>Reliability Assessment and Performance Analysis</a:t>
            </a:r>
          </a:p>
          <a:p>
            <a:r>
              <a:rPr lang="en-US" dirty="0" smtClean="0"/>
              <a:t>Reliability in Canada</a:t>
            </a:r>
          </a:p>
          <a:p>
            <a:r>
              <a:rPr lang="en-US" dirty="0" smtClean="0"/>
              <a:t>NERC Resource and Contact Information</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xmlns="" val="3594788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7239000" cy="655638"/>
          </a:xfrm>
        </p:spPr>
        <p:txBody>
          <a:bodyPr/>
          <a:lstStyle/>
          <a:p>
            <a:r>
              <a:rPr lang="en-US" sz="2800" dirty="0" smtClean="0"/>
              <a:t>Risk-Based Compliance Monitoring</a:t>
            </a:r>
          </a:p>
        </p:txBody>
      </p:sp>
      <p:cxnSp>
        <p:nvCxnSpPr>
          <p:cNvPr id="5" name="Straight Arrow Connector 4"/>
          <p:cNvCxnSpPr/>
          <p:nvPr/>
        </p:nvCxnSpPr>
        <p:spPr>
          <a:xfrm>
            <a:off x="5334000" y="3733800"/>
            <a:ext cx="0" cy="609600"/>
          </a:xfrm>
          <a:prstGeom prst="straightConnector1">
            <a:avLst/>
          </a:prstGeom>
          <a:ln w="38100">
            <a:solidFill>
              <a:schemeClr val="tx1"/>
            </a:solidFill>
            <a:tailEnd type="arrow"/>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2514600" y="2209800"/>
            <a:ext cx="0" cy="533400"/>
          </a:xfrm>
          <a:prstGeom prst="straightConnector1">
            <a:avLst/>
          </a:prstGeom>
          <a:ln w="38100">
            <a:solidFill>
              <a:schemeClr val="tx1"/>
            </a:solidFill>
            <a:tailEnd type="arrow"/>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57200" y="1066800"/>
            <a:ext cx="5105400" cy="1371600"/>
          </a:xfrm>
          <a:prstGeom prst="rect">
            <a:avLst/>
          </a:prstGeom>
          <a:solidFill>
            <a:srgbClr val="5D85A9"/>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Program Level</a:t>
            </a:r>
          </a:p>
          <a:p>
            <a:pPr algn="ctr"/>
            <a:r>
              <a:rPr lang="en-US" dirty="0" smtClean="0"/>
              <a:t>Annual Implementation Plan and </a:t>
            </a:r>
          </a:p>
          <a:p>
            <a:pPr algn="ctr"/>
            <a:r>
              <a:rPr lang="en-US" dirty="0" smtClean="0"/>
              <a:t>Actively Monitored List (AML)</a:t>
            </a:r>
            <a:endParaRPr lang="en-US" dirty="0"/>
          </a:p>
        </p:txBody>
      </p:sp>
      <p:sp>
        <p:nvSpPr>
          <p:cNvPr id="8" name="Rectangle 7"/>
          <p:cNvSpPr/>
          <p:nvPr/>
        </p:nvSpPr>
        <p:spPr>
          <a:xfrm>
            <a:off x="1066800" y="2743200"/>
            <a:ext cx="5715000" cy="1295400"/>
          </a:xfrm>
          <a:prstGeom prst="rect">
            <a:avLst/>
          </a:prstGeom>
          <a:solidFill>
            <a:srgbClr val="5D85A9"/>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Rectangle 8"/>
          <p:cNvSpPr/>
          <p:nvPr/>
        </p:nvSpPr>
        <p:spPr>
          <a:xfrm>
            <a:off x="1219200" y="2819400"/>
            <a:ext cx="2667000" cy="1143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Entity Evaluations</a:t>
            </a:r>
          </a:p>
          <a:p>
            <a:pPr algn="ctr"/>
            <a:r>
              <a:rPr lang="en-US" sz="1800" dirty="0" smtClean="0"/>
              <a:t>Appropriately scope </a:t>
            </a:r>
          </a:p>
          <a:p>
            <a:pPr algn="ctr"/>
            <a:r>
              <a:rPr lang="en-US" sz="1800" dirty="0" smtClean="0"/>
              <a:t>Compliance Monitoring </a:t>
            </a:r>
            <a:endParaRPr lang="en-US" sz="1800" dirty="0"/>
          </a:p>
        </p:txBody>
      </p:sp>
      <p:sp>
        <p:nvSpPr>
          <p:cNvPr id="10" name="Rectangle 9"/>
          <p:cNvSpPr/>
          <p:nvPr/>
        </p:nvSpPr>
        <p:spPr>
          <a:xfrm>
            <a:off x="4343400" y="2819400"/>
            <a:ext cx="2286000" cy="1143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Field Work </a:t>
            </a:r>
          </a:p>
          <a:p>
            <a:pPr algn="ctr"/>
            <a:r>
              <a:rPr lang="en-US" sz="1800" dirty="0" smtClean="0"/>
              <a:t>Verify Scope</a:t>
            </a:r>
          </a:p>
          <a:p>
            <a:pPr algn="ctr"/>
            <a:r>
              <a:rPr lang="en-US" sz="1800" dirty="0" smtClean="0"/>
              <a:t>Adjust as Necessary</a:t>
            </a:r>
            <a:endParaRPr lang="en-US" sz="1800" dirty="0"/>
          </a:p>
        </p:txBody>
      </p:sp>
      <p:cxnSp>
        <p:nvCxnSpPr>
          <p:cNvPr id="11" name="Straight Arrow Connector 10"/>
          <p:cNvCxnSpPr/>
          <p:nvPr/>
        </p:nvCxnSpPr>
        <p:spPr>
          <a:xfrm>
            <a:off x="3886200" y="3390900"/>
            <a:ext cx="4572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18"/>
          <p:cNvGrpSpPr/>
          <p:nvPr/>
        </p:nvGrpSpPr>
        <p:grpSpPr>
          <a:xfrm>
            <a:off x="2286000" y="4343400"/>
            <a:ext cx="6172200" cy="1981200"/>
            <a:chOff x="1981200" y="3962400"/>
            <a:chExt cx="6781800" cy="2362200"/>
          </a:xfrm>
          <a:solidFill>
            <a:srgbClr val="5D85A9"/>
          </a:solidFill>
        </p:grpSpPr>
        <p:sp>
          <p:nvSpPr>
            <p:cNvPr id="13" name="Rectangle 12"/>
            <p:cNvSpPr/>
            <p:nvPr/>
          </p:nvSpPr>
          <p:spPr>
            <a:xfrm>
              <a:off x="1981200" y="3962400"/>
              <a:ext cx="6781800" cy="2362200"/>
            </a:xfrm>
            <a:prstGeom prst="rect">
              <a:avLst/>
            </a:prstGeom>
            <a:grp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Rectangle 13"/>
            <p:cNvSpPr/>
            <p:nvPr/>
          </p:nvSpPr>
          <p:spPr>
            <a:xfrm>
              <a:off x="6705600" y="5105400"/>
              <a:ext cx="1600200" cy="1143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Notice of Penalty</a:t>
              </a:r>
              <a:endParaRPr lang="en-US" sz="1100" dirty="0"/>
            </a:p>
          </p:txBody>
        </p:sp>
        <p:sp>
          <p:nvSpPr>
            <p:cNvPr id="15" name="Rectangle 14"/>
            <p:cNvSpPr/>
            <p:nvPr/>
          </p:nvSpPr>
          <p:spPr>
            <a:xfrm>
              <a:off x="2133600" y="5105400"/>
              <a:ext cx="1905000" cy="1143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No non-compliance</a:t>
              </a:r>
              <a:endParaRPr lang="en-US" sz="1800" dirty="0"/>
            </a:p>
          </p:txBody>
        </p:sp>
        <p:sp>
          <p:nvSpPr>
            <p:cNvPr id="16" name="Rectangle 15"/>
            <p:cNvSpPr/>
            <p:nvPr/>
          </p:nvSpPr>
          <p:spPr>
            <a:xfrm>
              <a:off x="4419600" y="5105400"/>
              <a:ext cx="1752600" cy="1143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Find, Fix, Track and Report</a:t>
              </a:r>
              <a:endParaRPr lang="en-US" sz="1100" dirty="0"/>
            </a:p>
          </p:txBody>
        </p:sp>
        <p:cxnSp>
          <p:nvCxnSpPr>
            <p:cNvPr id="17" name="Straight Connector 16"/>
            <p:cNvCxnSpPr/>
            <p:nvPr/>
          </p:nvCxnSpPr>
          <p:spPr>
            <a:xfrm flipH="1">
              <a:off x="3048000" y="4419600"/>
              <a:ext cx="9906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048000" y="4419600"/>
              <a:ext cx="0" cy="6858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543800" y="4419600"/>
              <a:ext cx="0" cy="6858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400800" y="4419600"/>
              <a:ext cx="1143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2" idx="2"/>
              <a:endCxn id="16" idx="0"/>
            </p:cNvCxnSpPr>
            <p:nvPr/>
          </p:nvCxnSpPr>
          <p:spPr>
            <a:xfrm>
              <a:off x="5295900" y="4800600"/>
              <a:ext cx="0" cy="3048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4038600" y="4038600"/>
              <a:ext cx="2514600" cy="762000"/>
            </a:xfrm>
            <a:prstGeom prst="rect">
              <a:avLst/>
            </a:prstGeom>
            <a:solidFill>
              <a:srgbClr val="1F4C81"/>
            </a:solidFill>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t>Noncompliance? </a:t>
              </a:r>
              <a:endParaRPr lang="en-US" sz="1800" dirty="0"/>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0"/>
          </p:nvPr>
        </p:nvSpPr>
        <p:spPr>
          <a:xfrm>
            <a:off x="346074" y="1173162"/>
            <a:ext cx="8416926" cy="4846638"/>
          </a:xfrm>
        </p:spPr>
        <p:txBody>
          <a:bodyPr/>
          <a:lstStyle/>
          <a:p>
            <a:pPr>
              <a:buNone/>
            </a:pPr>
            <a:r>
              <a:rPr lang="en-US" dirty="0" smtClean="0"/>
              <a:t>Entity level</a:t>
            </a:r>
          </a:p>
          <a:p>
            <a:r>
              <a:rPr lang="en-US" dirty="0" smtClean="0"/>
              <a:t>AML Tier 1 provides base</a:t>
            </a:r>
          </a:p>
          <a:p>
            <a:r>
              <a:rPr lang="en-US" dirty="0" smtClean="0"/>
              <a:t>Entity assessment</a:t>
            </a:r>
          </a:p>
          <a:p>
            <a:r>
              <a:rPr lang="en-US" dirty="0" smtClean="0"/>
              <a:t>Field work</a:t>
            </a:r>
          </a:p>
          <a:p>
            <a:pPr lvl="1"/>
            <a:r>
              <a:rPr lang="en-US" dirty="0" smtClean="0"/>
              <a:t>Consider the controlled environment</a:t>
            </a:r>
            <a:endParaRPr lang="en-US" dirty="0" smtClean="0">
              <a:solidFill>
                <a:srgbClr val="FF0000"/>
              </a:solidFill>
            </a:endParaRPr>
          </a:p>
          <a:p>
            <a:pPr lvl="1"/>
            <a:r>
              <a:rPr lang="en-US" dirty="0" smtClean="0"/>
              <a:t>Test and assess the entities procedures</a:t>
            </a:r>
          </a:p>
          <a:p>
            <a:pPr lvl="2"/>
            <a:r>
              <a:rPr lang="en-US" dirty="0" smtClean="0"/>
              <a:t>Identify, assess and correct deficiencies</a:t>
            </a:r>
          </a:p>
          <a:p>
            <a:pPr marL="342900" lvl="1" indent="-342900">
              <a:buClr>
                <a:srgbClr val="19396E"/>
              </a:buClr>
              <a:buFontTx/>
              <a:buChar char="•"/>
            </a:pPr>
            <a:r>
              <a:rPr lang="en-US" sz="2800" dirty="0" smtClean="0">
                <a:cs typeface="+mn-cs"/>
              </a:rPr>
              <a:t>Self and continuous improvement</a:t>
            </a:r>
          </a:p>
          <a:p>
            <a:pPr marL="342900" lvl="1" indent="-342900">
              <a:buClr>
                <a:srgbClr val="19396E"/>
              </a:buClr>
              <a:buFontTx/>
              <a:buChar char="•"/>
            </a:pPr>
            <a:r>
              <a:rPr lang="en-US" sz="2800" dirty="0" smtClean="0">
                <a:cs typeface="+mn-cs"/>
              </a:rPr>
              <a:t>Look at program and system</a:t>
            </a:r>
          </a:p>
          <a:p>
            <a:endParaRPr lang="en-US" dirty="0" smtClean="0"/>
          </a:p>
          <a:p>
            <a:pPr>
              <a:buNone/>
            </a:pPr>
            <a:endParaRPr lang="en-US" dirty="0" smtClean="0"/>
          </a:p>
          <a:p>
            <a:pPr lvl="1"/>
            <a:endParaRPr lang="en-US" dirty="0" smtClean="0">
              <a:solidFill>
                <a:schemeClr val="tx1"/>
              </a:solidFill>
            </a:endParaRPr>
          </a:p>
          <a:p>
            <a:pPr lvl="1">
              <a:buNone/>
            </a:pPr>
            <a:endParaRPr lang="en-US" dirty="0" smtClean="0">
              <a:solidFill>
                <a:schemeClr val="tx1"/>
              </a:solidFill>
            </a:endParaRPr>
          </a:p>
          <a:p>
            <a:pPr lvl="1">
              <a:buNone/>
            </a:pPr>
            <a:endParaRPr lang="en-US" dirty="0" smtClean="0">
              <a:solidFill>
                <a:schemeClr val="tx1"/>
              </a:solidFill>
            </a:endParaRPr>
          </a:p>
          <a:p>
            <a:pPr lvl="1">
              <a:buNone/>
            </a:pPr>
            <a:endParaRPr lang="en-US" dirty="0" smtClean="0"/>
          </a:p>
          <a:p>
            <a:pPr lvl="1">
              <a:buNone/>
            </a:pPr>
            <a:endParaRPr lang="en-US" dirty="0" smtClean="0"/>
          </a:p>
          <a:p>
            <a:pPr lvl="1"/>
            <a:endParaRPr lang="en-US" dirty="0" smtClean="0"/>
          </a:p>
          <a:p>
            <a:pPr lvl="1"/>
            <a:endParaRPr lang="en-US" dirty="0" smtClean="0"/>
          </a:p>
          <a:p>
            <a:pPr lvl="1"/>
            <a:endParaRPr lang="en-US" dirty="0"/>
          </a:p>
        </p:txBody>
      </p:sp>
      <p:sp>
        <p:nvSpPr>
          <p:cNvPr id="6" name="Title 1"/>
          <p:cNvSpPr>
            <a:spLocks noGrp="1"/>
          </p:cNvSpPr>
          <p:nvPr>
            <p:ph type="title"/>
          </p:nvPr>
        </p:nvSpPr>
        <p:spPr>
          <a:xfrm>
            <a:off x="2514600" y="-85725"/>
            <a:ext cx="6400800" cy="655638"/>
          </a:xfrm>
        </p:spPr>
        <p:txBody>
          <a:bodyPr/>
          <a:lstStyle/>
          <a:p>
            <a:r>
              <a:rPr lang="en-US" sz="3000" dirty="0" smtClean="0"/>
              <a:t>Risk-Based Compliance</a:t>
            </a:r>
            <a:br>
              <a:rPr lang="en-US" sz="3000" dirty="0" smtClean="0"/>
            </a:br>
            <a:r>
              <a:rPr lang="en-US" sz="3000" dirty="0" smtClean="0"/>
              <a:t>Monitoring (Cont’d.)</a:t>
            </a:r>
            <a:endParaRPr lang="en-US" sz="3000" dirty="0"/>
          </a:p>
        </p:txBody>
      </p:sp>
    </p:spTree>
    <p:extLst>
      <p:ext uri="{BB962C8B-B14F-4D97-AF65-F5344CB8AC3E}">
        <p14:creationId xmlns:p14="http://schemas.microsoft.com/office/powerpoint/2010/main" xmlns="" val="41061540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304800" y="1219200"/>
            <a:ext cx="8534400" cy="4983162"/>
          </a:xfrm>
        </p:spPr>
        <p:txBody>
          <a:bodyPr/>
          <a:lstStyle/>
          <a:p>
            <a:pPr marL="342900" indent="-342900">
              <a:spcBef>
                <a:spcPct val="20000"/>
              </a:spcBef>
              <a:spcAft>
                <a:spcPct val="0"/>
              </a:spcAft>
              <a:buNone/>
            </a:pPr>
            <a:r>
              <a:rPr lang="en-US" dirty="0" smtClean="0">
                <a:solidFill>
                  <a:schemeClr val="accent4"/>
                </a:solidFill>
                <a:latin typeface="Calibri" pitchFamily="34" charset="0"/>
                <a:cs typeface="+mn-cs"/>
              </a:rPr>
              <a:t>Entity Impact Evaluation Purpose</a:t>
            </a:r>
          </a:p>
          <a:p>
            <a:pPr marL="342900" indent="-342900">
              <a:spcBef>
                <a:spcPct val="20000"/>
              </a:spcBef>
              <a:spcAft>
                <a:spcPct val="0"/>
              </a:spcAft>
              <a:buFont typeface="Calibri" pitchFamily="34" charset="0"/>
              <a:buChar char="•"/>
            </a:pPr>
            <a:r>
              <a:rPr lang="en-US" dirty="0" smtClean="0">
                <a:solidFill>
                  <a:schemeClr val="accent4"/>
                </a:solidFill>
                <a:latin typeface="Calibri" pitchFamily="34" charset="0"/>
                <a:cs typeface="+mn-cs"/>
              </a:rPr>
              <a:t>Industry encouraged to:</a:t>
            </a:r>
          </a:p>
          <a:p>
            <a:pPr marL="742950" lvl="1" indent="-285750">
              <a:spcBef>
                <a:spcPct val="20000"/>
              </a:spcBef>
              <a:spcAft>
                <a:spcPct val="0"/>
              </a:spcAft>
              <a:buClr>
                <a:srgbClr val="5D85A9"/>
              </a:buClr>
            </a:pPr>
            <a:r>
              <a:rPr lang="en-US" dirty="0" smtClean="0">
                <a:solidFill>
                  <a:schemeClr val="accent4"/>
                </a:solidFill>
                <a:latin typeface="Calibri" pitchFamily="34" charset="0"/>
              </a:rPr>
              <a:t>Use as a self-assessment tool</a:t>
            </a:r>
          </a:p>
          <a:p>
            <a:pPr marL="742950" lvl="1" indent="-285750">
              <a:spcBef>
                <a:spcPct val="20000"/>
              </a:spcBef>
              <a:spcAft>
                <a:spcPct val="0"/>
              </a:spcAft>
              <a:buClr>
                <a:srgbClr val="5D85A9"/>
              </a:buClr>
            </a:pPr>
            <a:r>
              <a:rPr lang="en-US" dirty="0" smtClean="0">
                <a:solidFill>
                  <a:schemeClr val="accent4"/>
                </a:solidFill>
                <a:latin typeface="Calibri" pitchFamily="34" charset="0"/>
              </a:rPr>
              <a:t>Discuss with REs</a:t>
            </a:r>
          </a:p>
          <a:p>
            <a:pPr marL="342900" indent="-342900">
              <a:spcBef>
                <a:spcPct val="20000"/>
              </a:spcBef>
              <a:spcAft>
                <a:spcPct val="0"/>
              </a:spcAft>
              <a:buFont typeface="Calibri" pitchFamily="34" charset="0"/>
              <a:buChar char="•"/>
            </a:pPr>
            <a:r>
              <a:rPr lang="en-US" dirty="0" smtClean="0">
                <a:solidFill>
                  <a:schemeClr val="accent4"/>
                </a:solidFill>
                <a:latin typeface="Calibri" pitchFamily="34" charset="0"/>
                <a:cs typeface="+mn-cs"/>
              </a:rPr>
              <a:t>Assist entities with improving their compliance programs and internal control environments</a:t>
            </a:r>
          </a:p>
          <a:p>
            <a:pPr marL="342900" indent="-342900">
              <a:spcBef>
                <a:spcPct val="20000"/>
              </a:spcBef>
              <a:spcAft>
                <a:spcPct val="0"/>
              </a:spcAft>
              <a:buFont typeface="Calibri" pitchFamily="34" charset="0"/>
              <a:buChar char="•"/>
            </a:pPr>
            <a:r>
              <a:rPr lang="en-US" dirty="0" smtClean="0">
                <a:solidFill>
                  <a:schemeClr val="accent4"/>
                </a:solidFill>
                <a:latin typeface="Calibri" pitchFamily="34" charset="0"/>
                <a:cs typeface="+mn-cs"/>
              </a:rPr>
              <a:t>Used to appropriately scope compliance monitoring activities</a:t>
            </a:r>
          </a:p>
        </p:txBody>
      </p:sp>
      <p:sp>
        <p:nvSpPr>
          <p:cNvPr id="5" name="Title 1"/>
          <p:cNvSpPr>
            <a:spLocks noGrp="1"/>
          </p:cNvSpPr>
          <p:nvPr>
            <p:ph type="title"/>
          </p:nvPr>
        </p:nvSpPr>
        <p:spPr>
          <a:xfrm>
            <a:off x="2514600" y="-85725"/>
            <a:ext cx="6400800" cy="655638"/>
          </a:xfrm>
        </p:spPr>
        <p:txBody>
          <a:bodyPr/>
          <a:lstStyle/>
          <a:p>
            <a:r>
              <a:rPr lang="en-US" sz="3000" dirty="0" smtClean="0"/>
              <a:t>Risk-Based Compliance</a:t>
            </a:r>
            <a:br>
              <a:rPr lang="en-US" sz="3000" dirty="0" smtClean="0"/>
            </a:br>
            <a:r>
              <a:rPr lang="en-US" sz="3000" dirty="0" smtClean="0"/>
              <a:t>Monitoring (Cont’d.)</a:t>
            </a:r>
            <a:endParaRPr lang="en-US" sz="3000" dirty="0"/>
          </a:p>
        </p:txBody>
      </p:sp>
    </p:spTree>
    <p:extLst>
      <p:ext uri="{BB962C8B-B14F-4D97-AF65-F5344CB8AC3E}">
        <p14:creationId xmlns:p14="http://schemas.microsoft.com/office/powerpoint/2010/main" xmlns="" val="3515863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Removal of Requirements </a:t>
            </a:r>
            <a:endParaRPr lang="en-US" sz="3000" dirty="0"/>
          </a:p>
        </p:txBody>
      </p:sp>
      <p:sp>
        <p:nvSpPr>
          <p:cNvPr id="3" name="Text Placeholder 2"/>
          <p:cNvSpPr>
            <a:spLocks noGrp="1"/>
          </p:cNvSpPr>
          <p:nvPr>
            <p:ph type="body" sz="half" idx="2"/>
          </p:nvPr>
        </p:nvSpPr>
        <p:spPr>
          <a:xfrm>
            <a:off x="346074" y="1219200"/>
            <a:ext cx="8340726" cy="5410200"/>
          </a:xfrm>
        </p:spPr>
        <p:txBody>
          <a:bodyPr/>
          <a:lstStyle/>
          <a:p>
            <a:pPr marL="514350" indent="-514350">
              <a:spcBef>
                <a:spcPts val="0"/>
              </a:spcBef>
              <a:spcAft>
                <a:spcPts val="600"/>
              </a:spcAft>
              <a:buFont typeface="Arial" pitchFamily="34" charset="0"/>
              <a:buChar char="•"/>
            </a:pPr>
            <a:r>
              <a:rPr lang="en-US" sz="2400" dirty="0" smtClean="0"/>
              <a:t>Compliance Enforcement Initiative (CEI) Order Paragraph 81:</a:t>
            </a:r>
          </a:p>
          <a:p>
            <a:pPr marL="909638" lvl="1" indent="-514350">
              <a:spcBef>
                <a:spcPts val="0"/>
              </a:spcBef>
              <a:spcAft>
                <a:spcPts val="1200"/>
              </a:spcAft>
              <a:buFont typeface="Arial" pitchFamily="34" charset="0"/>
              <a:buChar char="•"/>
            </a:pPr>
            <a:r>
              <a:rPr lang="en-US" sz="2200" dirty="0" smtClean="0"/>
              <a:t> “…some current requirements likely provide little protection for Bulk-Power System reliability or may be redundant.   The Commission is interested in obtaining views on whether such requirements could be removed from the Reliability Standards with little effect on reliability and an increase in efficiency of the ERO compliance program.”</a:t>
            </a:r>
          </a:p>
          <a:p>
            <a:pPr marL="514350" indent="-514350">
              <a:spcBef>
                <a:spcPts val="0"/>
              </a:spcBef>
              <a:spcAft>
                <a:spcPts val="1200"/>
              </a:spcAft>
              <a:buFont typeface="Arial" pitchFamily="34" charset="0"/>
              <a:buChar char="•"/>
            </a:pPr>
            <a:r>
              <a:rPr lang="en-US" sz="2400" dirty="0" smtClean="0"/>
              <a:t>NERC has met with industry and RE representatives to determine a “short list” of requirements that may be eligible for removal</a:t>
            </a:r>
          </a:p>
          <a:p>
            <a:pPr marL="514350" indent="-514350">
              <a:spcBef>
                <a:spcPts val="0"/>
              </a:spcBef>
              <a:spcAft>
                <a:spcPts val="600"/>
              </a:spcAft>
              <a:buFont typeface="Arial" pitchFamily="34" charset="0"/>
              <a:buChar char="•"/>
            </a:pPr>
            <a:r>
              <a:rPr lang="en-US" sz="2400" dirty="0" smtClean="0"/>
              <a:t>The Paragraph 81 Standard Authorization Request (SAR) Phase 1 Comment period ended on September 4, 2012</a:t>
            </a:r>
          </a:p>
          <a:p>
            <a:pPr marL="909638" lvl="1" indent="-514350">
              <a:spcBef>
                <a:spcPts val="0"/>
              </a:spcBef>
              <a:spcAft>
                <a:spcPts val="1200"/>
              </a:spcAft>
              <a:buFont typeface="Arial" pitchFamily="34" charset="0"/>
              <a:buChar char="•"/>
            </a:pPr>
            <a:r>
              <a:rPr lang="en-US" sz="2200" dirty="0" smtClean="0"/>
              <a:t>Comments are being reviewed</a:t>
            </a:r>
          </a:p>
          <a:p>
            <a:pPr marL="519112" indent="-514350">
              <a:spcBef>
                <a:spcPts val="0"/>
              </a:spcBef>
              <a:spcAft>
                <a:spcPts val="1200"/>
              </a:spcAft>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1" y="-46038"/>
            <a:ext cx="6019799" cy="655638"/>
          </a:xfrm>
        </p:spPr>
        <p:txBody>
          <a:bodyPr/>
          <a:lstStyle/>
          <a:p>
            <a:r>
              <a:rPr lang="en-US" sz="3000" dirty="0" smtClean="0"/>
              <a:t>Paragraph 81 Evaluation Criteria A</a:t>
            </a:r>
            <a:endParaRPr lang="en-US" sz="3000" dirty="0"/>
          </a:p>
        </p:txBody>
      </p:sp>
      <p:sp>
        <p:nvSpPr>
          <p:cNvPr id="3" name="Content Placeholder 2"/>
          <p:cNvSpPr>
            <a:spLocks noGrp="1"/>
          </p:cNvSpPr>
          <p:nvPr>
            <p:ph sz="half" idx="10"/>
          </p:nvPr>
        </p:nvSpPr>
        <p:spPr>
          <a:xfrm>
            <a:off x="346074" y="1325562"/>
            <a:ext cx="8264526" cy="4846638"/>
          </a:xfrm>
        </p:spPr>
        <p:txBody>
          <a:bodyPr/>
          <a:lstStyle/>
          <a:p>
            <a:pPr>
              <a:defRPr/>
            </a:pPr>
            <a:r>
              <a:rPr lang="en-US" dirty="0" smtClean="0"/>
              <a:t>Overarching criterion:</a:t>
            </a:r>
          </a:p>
          <a:p>
            <a:pPr lvl="1">
              <a:buClr>
                <a:schemeClr val="accent6">
                  <a:lumMod val="75000"/>
                </a:schemeClr>
              </a:buClr>
              <a:buFont typeface="Arial" pitchFamily="34" charset="0"/>
              <a:buChar char="•"/>
              <a:defRPr/>
            </a:pPr>
            <a:r>
              <a:rPr lang="en-US" dirty="0" smtClean="0"/>
              <a:t>If the FERC-approved Reliability Standard requirement were not performed, there would be little or no impact to the protection or reliable operation of the BPS.  (Evaluation Criteria 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28"/>
          <p:cNvSpPr>
            <a:spLocks noGrp="1"/>
          </p:cNvSpPr>
          <p:nvPr>
            <p:ph type="title"/>
          </p:nvPr>
        </p:nvSpPr>
        <p:spPr bwMode="auto">
          <a:xfrm>
            <a:off x="2895600" y="-46038"/>
            <a:ext cx="6019800" cy="6556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000" dirty="0" smtClean="0">
                <a:ea typeface="ＭＳ Ｐゴシック"/>
              </a:rPr>
              <a:t>Paragraph 81 Evaluation Criteria B</a:t>
            </a:r>
          </a:p>
        </p:txBody>
      </p:sp>
      <p:sp>
        <p:nvSpPr>
          <p:cNvPr id="30" name="Content Placeholder 29"/>
          <p:cNvSpPr>
            <a:spLocks noGrp="1"/>
          </p:cNvSpPr>
          <p:nvPr>
            <p:ph sz="half" idx="10"/>
          </p:nvPr>
        </p:nvSpPr>
        <p:spPr>
          <a:xfrm>
            <a:off x="346075" y="1325563"/>
            <a:ext cx="8416925" cy="4846637"/>
          </a:xfrm>
        </p:spPr>
        <p:txBody>
          <a:bodyPr/>
          <a:lstStyle/>
          <a:p>
            <a:pPr eaLnBrk="1" hangingPunct="1">
              <a:defRPr/>
            </a:pPr>
            <a:r>
              <a:rPr lang="en-US" dirty="0" smtClean="0">
                <a:cs typeface="+mn-cs"/>
              </a:rPr>
              <a:t>Requirement fits</a:t>
            </a:r>
            <a:r>
              <a:rPr lang="en-US" dirty="0" smtClean="0">
                <a:solidFill>
                  <a:schemeClr val="tx1"/>
                </a:solidFill>
                <a:cs typeface="+mn-cs"/>
              </a:rPr>
              <a:t> any </a:t>
            </a:r>
            <a:r>
              <a:rPr lang="en-US" dirty="0" smtClean="0">
                <a:cs typeface="+mn-cs"/>
              </a:rPr>
              <a:t>of the following:</a:t>
            </a:r>
          </a:p>
          <a:p>
            <a:pPr lvl="1" eaLnBrk="1" hangingPunct="1">
              <a:buClr>
                <a:schemeClr val="accent6">
                  <a:lumMod val="75000"/>
                </a:schemeClr>
              </a:buClr>
              <a:buFont typeface="Arial" pitchFamily="34" charset="0"/>
              <a:buChar char="•"/>
              <a:defRPr/>
            </a:pPr>
            <a:r>
              <a:rPr lang="en-US" dirty="0" smtClean="0"/>
              <a:t>Administrative</a:t>
            </a:r>
          </a:p>
          <a:p>
            <a:pPr lvl="1" eaLnBrk="1" hangingPunct="1">
              <a:buClr>
                <a:schemeClr val="accent6">
                  <a:lumMod val="75000"/>
                </a:schemeClr>
              </a:buClr>
              <a:buFont typeface="Arial" pitchFamily="34" charset="0"/>
              <a:buChar char="•"/>
              <a:defRPr/>
            </a:pPr>
            <a:r>
              <a:rPr lang="en-US" dirty="0" smtClean="0"/>
              <a:t>Data Collection/Data Retention</a:t>
            </a:r>
          </a:p>
          <a:p>
            <a:pPr lvl="1" eaLnBrk="1" hangingPunct="1">
              <a:buClr>
                <a:schemeClr val="accent6">
                  <a:lumMod val="75000"/>
                </a:schemeClr>
              </a:buClr>
              <a:buFont typeface="Arial" pitchFamily="34" charset="0"/>
              <a:buChar char="•"/>
              <a:defRPr/>
            </a:pPr>
            <a:r>
              <a:rPr lang="en-US" dirty="0" smtClean="0"/>
              <a:t>Purely Documentation	</a:t>
            </a:r>
          </a:p>
          <a:p>
            <a:pPr lvl="1" eaLnBrk="1" hangingPunct="1">
              <a:buClr>
                <a:schemeClr val="accent6">
                  <a:lumMod val="75000"/>
                </a:schemeClr>
              </a:buClr>
              <a:buFont typeface="Arial" pitchFamily="34" charset="0"/>
              <a:buChar char="•"/>
              <a:defRPr/>
            </a:pPr>
            <a:r>
              <a:rPr lang="en-US" dirty="0" smtClean="0"/>
              <a:t>Purely Reporting	</a:t>
            </a:r>
          </a:p>
          <a:p>
            <a:pPr lvl="1" eaLnBrk="1" hangingPunct="1">
              <a:buClr>
                <a:schemeClr val="accent6">
                  <a:lumMod val="75000"/>
                </a:schemeClr>
              </a:buClr>
              <a:buFont typeface="Arial" pitchFamily="34" charset="0"/>
              <a:buChar char="•"/>
              <a:defRPr/>
            </a:pPr>
            <a:r>
              <a:rPr lang="en-US" dirty="0" smtClean="0"/>
              <a:t>Periodic Updates</a:t>
            </a:r>
          </a:p>
          <a:p>
            <a:pPr lvl="1" eaLnBrk="1" hangingPunct="1">
              <a:buClr>
                <a:schemeClr val="accent6">
                  <a:lumMod val="75000"/>
                </a:schemeClr>
              </a:buClr>
              <a:buFont typeface="Arial" pitchFamily="34" charset="0"/>
              <a:buChar char="•"/>
              <a:defRPr/>
            </a:pPr>
            <a:r>
              <a:rPr lang="en-US" dirty="0" smtClean="0"/>
              <a:t>Commercial or Business Practice</a:t>
            </a:r>
          </a:p>
          <a:p>
            <a:pPr lvl="1" eaLnBrk="1" hangingPunct="1">
              <a:buClr>
                <a:schemeClr val="accent6">
                  <a:lumMod val="75000"/>
                </a:schemeClr>
              </a:buClr>
              <a:buFont typeface="Arial" pitchFamily="34" charset="0"/>
              <a:buChar char="•"/>
              <a:defRPr/>
            </a:pPr>
            <a:r>
              <a:rPr lang="en-US" dirty="0" smtClean="0"/>
              <a:t>Redundant</a:t>
            </a:r>
          </a:p>
          <a:p>
            <a:pPr lvl="1" eaLnBrk="1" hangingPunct="1">
              <a:buClr>
                <a:schemeClr val="accent6">
                  <a:lumMod val="75000"/>
                </a:schemeClr>
              </a:buClr>
              <a:buFont typeface="Arial" pitchFamily="34" charset="0"/>
              <a:buChar char="•"/>
              <a:defRPr/>
            </a:pPr>
            <a:r>
              <a:rPr lang="en-US" dirty="0" smtClean="0"/>
              <a:t>Hinders the protection or reliable operation of the BPS</a:t>
            </a:r>
          </a:p>
          <a:p>
            <a:pPr lvl="1" eaLnBrk="1" hangingPunct="1">
              <a:buClr>
                <a:schemeClr val="accent6">
                  <a:lumMod val="75000"/>
                </a:schemeClr>
              </a:buClr>
              <a:buFont typeface="Arial" pitchFamily="34" charset="0"/>
              <a:buChar char="•"/>
              <a:defRPr/>
            </a:pPr>
            <a:r>
              <a:rPr lang="en-US" dirty="0" smtClean="0"/>
              <a:t>Little, if any, value as a reliability requirement</a:t>
            </a:r>
          </a:p>
          <a:p>
            <a:pPr lvl="2" eaLnBrk="1" hangingPunct="1">
              <a:defRPr/>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28"/>
          <p:cNvSpPr>
            <a:spLocks noGrp="1"/>
          </p:cNvSpPr>
          <p:nvPr>
            <p:ph type="title"/>
          </p:nvPr>
        </p:nvSpPr>
        <p:spPr bwMode="auto">
          <a:xfrm>
            <a:off x="2895600" y="-46038"/>
            <a:ext cx="6019800" cy="6556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000" dirty="0" smtClean="0">
                <a:ea typeface="ＭＳ Ｐゴシック"/>
              </a:rPr>
              <a:t>Paragraph 81 Evaluation Criteria C</a:t>
            </a:r>
          </a:p>
        </p:txBody>
      </p:sp>
      <p:sp>
        <p:nvSpPr>
          <p:cNvPr id="30" name="Content Placeholder 29"/>
          <p:cNvSpPr>
            <a:spLocks noGrp="1"/>
          </p:cNvSpPr>
          <p:nvPr>
            <p:ph sz="half" idx="10"/>
          </p:nvPr>
        </p:nvSpPr>
        <p:spPr>
          <a:xfrm>
            <a:off x="381000" y="1270000"/>
            <a:ext cx="8416925" cy="4846638"/>
          </a:xfrm>
        </p:spPr>
        <p:txBody>
          <a:bodyPr/>
          <a:lstStyle/>
          <a:p>
            <a:pPr eaLnBrk="1" hangingPunct="1">
              <a:lnSpc>
                <a:spcPct val="90000"/>
              </a:lnSpc>
              <a:defRPr/>
            </a:pPr>
            <a:r>
              <a:rPr lang="en-US" dirty="0" smtClean="0">
                <a:cs typeface="+mn-cs"/>
              </a:rPr>
              <a:t>Consideration of:</a:t>
            </a:r>
          </a:p>
          <a:p>
            <a:pPr lvl="1">
              <a:lnSpc>
                <a:spcPct val="90000"/>
              </a:lnSpc>
              <a:buClr>
                <a:schemeClr val="accent6">
                  <a:lumMod val="75000"/>
                </a:schemeClr>
              </a:buClr>
              <a:buFont typeface="Arial" pitchFamily="34" charset="0"/>
              <a:buChar char="•"/>
              <a:defRPr/>
            </a:pPr>
            <a:r>
              <a:rPr lang="en-US" dirty="0" smtClean="0"/>
              <a:t>Find, Fix, Track and Report (FFT) informational filings</a:t>
            </a:r>
          </a:p>
          <a:p>
            <a:pPr lvl="1">
              <a:lnSpc>
                <a:spcPct val="90000"/>
              </a:lnSpc>
              <a:buClr>
                <a:schemeClr val="accent6">
                  <a:lumMod val="75000"/>
                </a:schemeClr>
              </a:buClr>
              <a:buFont typeface="Arial" pitchFamily="34" charset="0"/>
              <a:buChar char="•"/>
              <a:defRPr/>
            </a:pPr>
            <a:r>
              <a:rPr lang="en-US" dirty="0" smtClean="0"/>
              <a:t>Ongoing Standards Development Projects</a:t>
            </a:r>
          </a:p>
          <a:p>
            <a:pPr lvl="1">
              <a:lnSpc>
                <a:spcPct val="90000"/>
              </a:lnSpc>
              <a:buClr>
                <a:schemeClr val="accent6">
                  <a:lumMod val="75000"/>
                </a:schemeClr>
              </a:buClr>
              <a:buFont typeface="Arial" pitchFamily="34" charset="0"/>
              <a:buChar char="•"/>
              <a:defRPr/>
            </a:pPr>
            <a:r>
              <a:rPr lang="en-US" dirty="0" smtClean="0"/>
              <a:t>Violation Risk Factor</a:t>
            </a:r>
          </a:p>
          <a:p>
            <a:pPr lvl="1">
              <a:lnSpc>
                <a:spcPct val="90000"/>
              </a:lnSpc>
              <a:buClr>
                <a:schemeClr val="accent6">
                  <a:lumMod val="75000"/>
                </a:schemeClr>
              </a:buClr>
              <a:buFont typeface="Arial" pitchFamily="34" charset="0"/>
              <a:buChar char="•"/>
              <a:defRPr/>
            </a:pPr>
            <a:r>
              <a:rPr lang="en-US" dirty="0" smtClean="0"/>
              <a:t>AML Standard tier</a:t>
            </a:r>
          </a:p>
          <a:p>
            <a:pPr lvl="1">
              <a:lnSpc>
                <a:spcPct val="90000"/>
              </a:lnSpc>
              <a:buClr>
                <a:schemeClr val="accent6">
                  <a:lumMod val="75000"/>
                </a:schemeClr>
              </a:buClr>
              <a:buFont typeface="Arial" pitchFamily="34" charset="0"/>
              <a:buChar char="•"/>
              <a:defRPr/>
            </a:pPr>
            <a:r>
              <a:rPr lang="en-US" dirty="0" smtClean="0"/>
              <a:t>Negative impact on NERC’s reliability principles; defense-in-depth protection of the BPS</a:t>
            </a:r>
          </a:p>
          <a:p>
            <a:pPr lvl="1">
              <a:lnSpc>
                <a:spcPct val="90000"/>
              </a:lnSpc>
              <a:buClr>
                <a:schemeClr val="accent6">
                  <a:lumMod val="75000"/>
                </a:schemeClr>
              </a:buClr>
              <a:buFont typeface="Arial" pitchFamily="34" charset="0"/>
              <a:buChar char="•"/>
              <a:defRPr/>
            </a:pPr>
            <a:r>
              <a:rPr lang="en-US" dirty="0" smtClean="0"/>
              <a:t>Promotion of performance-based Reliability Standards</a:t>
            </a:r>
            <a:endParaRPr lang="en-US" dirty="0" smtClean="0">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28"/>
          <p:cNvSpPr>
            <a:spLocks noGrp="1"/>
          </p:cNvSpPr>
          <p:nvPr>
            <p:ph type="title"/>
          </p:nvPr>
        </p:nvSpPr>
        <p:spPr bwMode="auto">
          <a:xfrm>
            <a:off x="2895600" y="152400"/>
            <a:ext cx="6019800" cy="6556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000" dirty="0" smtClean="0">
                <a:ea typeface="ＭＳ Ｐゴシック"/>
              </a:rPr>
              <a:t>Phased Approach</a:t>
            </a:r>
          </a:p>
        </p:txBody>
      </p:sp>
      <p:sp>
        <p:nvSpPr>
          <p:cNvPr id="30" name="Content Placeholder 29"/>
          <p:cNvSpPr>
            <a:spLocks noGrp="1"/>
          </p:cNvSpPr>
          <p:nvPr>
            <p:ph sz="half" idx="10"/>
          </p:nvPr>
        </p:nvSpPr>
        <p:spPr>
          <a:xfrm>
            <a:off x="346075" y="1325563"/>
            <a:ext cx="8416925" cy="4846637"/>
          </a:xfrm>
        </p:spPr>
        <p:txBody>
          <a:bodyPr/>
          <a:lstStyle/>
          <a:p>
            <a:pPr eaLnBrk="1" hangingPunct="1">
              <a:defRPr/>
            </a:pPr>
            <a:r>
              <a:rPr lang="en-US" dirty="0" smtClean="0">
                <a:cs typeface="+mn-cs"/>
              </a:rPr>
              <a:t>Initial Phase</a:t>
            </a:r>
          </a:p>
          <a:p>
            <a:pPr lvl="1" eaLnBrk="1" hangingPunct="1">
              <a:buClr>
                <a:schemeClr val="accent6">
                  <a:lumMod val="75000"/>
                </a:schemeClr>
              </a:buClr>
              <a:buFont typeface="Arial" pitchFamily="34" charset="0"/>
              <a:buChar char="•"/>
              <a:defRPr/>
            </a:pPr>
            <a:r>
              <a:rPr lang="en-US" dirty="0" smtClean="0"/>
              <a:t>Identify FERC-approved Reliability Standard requirements that satisfy the evaluation criteria</a:t>
            </a:r>
          </a:p>
          <a:p>
            <a:pPr lvl="1" eaLnBrk="1" hangingPunct="1">
              <a:buClr>
                <a:schemeClr val="accent6">
                  <a:lumMod val="75000"/>
                </a:schemeClr>
              </a:buClr>
              <a:buFont typeface="Arial" pitchFamily="34" charset="0"/>
              <a:buChar char="•"/>
              <a:defRPr/>
            </a:pPr>
            <a:r>
              <a:rPr lang="en-US" dirty="0" smtClean="0"/>
              <a:t>The Reliability Standard requirement must satisfy </a:t>
            </a:r>
            <a:r>
              <a:rPr lang="en-US" u="sng" dirty="0" smtClean="0"/>
              <a:t>both</a:t>
            </a:r>
            <a:r>
              <a:rPr lang="en-US" dirty="0" smtClean="0"/>
              <a:t> Criteria A and B, with consideration of Criteria C</a:t>
            </a:r>
          </a:p>
          <a:p>
            <a:pPr eaLnBrk="1" hangingPunct="1">
              <a:defRPr/>
            </a:pPr>
            <a:r>
              <a:rPr lang="en-US" dirty="0" smtClean="0">
                <a:cs typeface="+mn-cs"/>
              </a:rPr>
              <a:t>Future Phases</a:t>
            </a:r>
          </a:p>
          <a:p>
            <a:pPr lvl="1" eaLnBrk="1" hangingPunct="1">
              <a:buClr>
                <a:schemeClr val="accent6">
                  <a:lumMod val="75000"/>
                </a:schemeClr>
              </a:buClr>
              <a:buFont typeface="Arial" pitchFamily="34" charset="0"/>
              <a:buChar char="•"/>
              <a:defRPr/>
            </a:pPr>
            <a:r>
              <a:rPr lang="en-US" dirty="0" smtClean="0"/>
              <a:t>Identify FERC-approved Reliability Standard requirements that satisfy the evaluation criteria, but could not be included in the Initial Phase</a:t>
            </a:r>
          </a:p>
          <a:p>
            <a:pPr>
              <a:defRPr/>
            </a:pPr>
            <a:r>
              <a:rPr lang="en-US" dirty="0" smtClean="0"/>
              <a:t>Additional technical justifications will be developed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1" y="-76200"/>
            <a:ext cx="6019799" cy="655638"/>
          </a:xfrm>
        </p:spPr>
        <p:txBody>
          <a:bodyPr/>
          <a:lstStyle/>
          <a:p>
            <a:r>
              <a:rPr lang="en-US" sz="3000" dirty="0" smtClean="0"/>
              <a:t>Benefits of Paragraph 81 Project</a:t>
            </a:r>
            <a:endParaRPr lang="en-US" sz="3000" dirty="0"/>
          </a:p>
        </p:txBody>
      </p:sp>
      <p:sp>
        <p:nvSpPr>
          <p:cNvPr id="3" name="Content Placeholder 2"/>
          <p:cNvSpPr>
            <a:spLocks noGrp="1"/>
          </p:cNvSpPr>
          <p:nvPr>
            <p:ph sz="half" idx="10"/>
          </p:nvPr>
        </p:nvSpPr>
        <p:spPr/>
        <p:txBody>
          <a:bodyPr/>
          <a:lstStyle/>
          <a:p>
            <a:pPr eaLnBrk="1" hangingPunct="1">
              <a:defRPr/>
            </a:pPr>
            <a:r>
              <a:rPr lang="en-US" dirty="0" smtClean="0"/>
              <a:t>Furthers the focus on results- and performance-based Reliability Standards </a:t>
            </a:r>
          </a:p>
          <a:p>
            <a:pPr eaLnBrk="1" hangingPunct="1">
              <a:defRPr/>
            </a:pPr>
            <a:r>
              <a:rPr lang="en-US" dirty="0" smtClean="0"/>
              <a:t>Should increase efficiency of the ERO compliance programs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510526"/>
            <a:ext cx="8705850" cy="701718"/>
          </a:xfrm>
          <a:prstGeom prst="rect">
            <a:avLst/>
          </a:prstGeom>
          <a:noFill/>
          <a:ln w="9525">
            <a:noFill/>
            <a:miter lim="800000"/>
            <a:headEnd/>
            <a:tailEnd/>
          </a:ln>
        </p:spPr>
        <p:txBody>
          <a:bodyPr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Compliance Enforcement Initiative Update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510526"/>
            <a:ext cx="8705850" cy="644139"/>
          </a:xfrm>
          <a:prstGeom prst="rect">
            <a:avLst/>
          </a:prstGeom>
          <a:noFill/>
          <a:ln w="9525">
            <a:noFill/>
            <a:miter lim="800000"/>
            <a:headEnd/>
            <a:tailEnd/>
          </a:ln>
        </p:spPr>
        <p:txBody>
          <a:bodyPr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NERC Overview</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76200"/>
            <a:ext cx="6477001" cy="808038"/>
          </a:xfrm>
        </p:spPr>
        <p:txBody>
          <a:bodyPr/>
          <a:lstStyle/>
          <a:p>
            <a:r>
              <a:rPr lang="en-US" sz="3000" dirty="0" smtClean="0"/>
              <a:t>Compliance Enforcement Initiative (CEI) Order</a:t>
            </a:r>
            <a:endParaRPr lang="en-US" sz="3000" dirty="0"/>
          </a:p>
        </p:txBody>
      </p:sp>
      <p:sp>
        <p:nvSpPr>
          <p:cNvPr id="3" name="Content Placeholder 2"/>
          <p:cNvSpPr>
            <a:spLocks noGrp="1"/>
          </p:cNvSpPr>
          <p:nvPr>
            <p:ph sz="half" idx="10"/>
          </p:nvPr>
        </p:nvSpPr>
        <p:spPr>
          <a:xfrm>
            <a:off x="381000" y="1066800"/>
            <a:ext cx="8610600" cy="5334000"/>
          </a:xfrm>
        </p:spPr>
        <p:txBody>
          <a:bodyPr/>
          <a:lstStyle/>
          <a:p>
            <a:pPr lvl="0"/>
            <a:r>
              <a:rPr lang="en-US" dirty="0" smtClean="0">
                <a:solidFill>
                  <a:schemeClr val="tx1"/>
                </a:solidFill>
              </a:rPr>
              <a:t>FFT program modifications</a:t>
            </a:r>
          </a:p>
          <a:p>
            <a:pPr lvl="2"/>
            <a:r>
              <a:rPr lang="en-US" sz="2400" dirty="0" smtClean="0">
                <a:solidFill>
                  <a:schemeClr val="tx1"/>
                </a:solidFill>
              </a:rPr>
              <a:t>Minimal risk possible violations are eligible</a:t>
            </a:r>
          </a:p>
          <a:p>
            <a:pPr lvl="2"/>
            <a:r>
              <a:rPr lang="en-US" sz="2400" dirty="0" smtClean="0">
                <a:solidFill>
                  <a:schemeClr val="tx1"/>
                </a:solidFill>
              </a:rPr>
              <a:t>Registered entities must have an officer certify that an issue has been mitigated </a:t>
            </a:r>
          </a:p>
          <a:p>
            <a:pPr lvl="2"/>
            <a:r>
              <a:rPr lang="en-US" sz="2400" dirty="0" smtClean="0">
                <a:solidFill>
                  <a:schemeClr val="tx1"/>
                </a:solidFill>
                <a:cs typeface="Calibri" pitchFamily="34" charset="0"/>
              </a:rPr>
              <a:t>FFT informational filings publicly identify the registered entity</a:t>
            </a:r>
            <a:endParaRPr lang="en-US" sz="2400" dirty="0" smtClean="0">
              <a:solidFill>
                <a:schemeClr val="tx1"/>
              </a:solidFill>
            </a:endParaRPr>
          </a:p>
          <a:p>
            <a:pPr lvl="2"/>
            <a:r>
              <a:rPr lang="en-US" sz="2400" dirty="0" smtClean="0">
                <a:solidFill>
                  <a:schemeClr val="tx1"/>
                </a:solidFill>
              </a:rPr>
              <a:t>Finality-- FFTs are final 60 days after submittal to FERC if no further review</a:t>
            </a:r>
          </a:p>
          <a:p>
            <a:r>
              <a:rPr lang="en-US" dirty="0" smtClean="0">
                <a:solidFill>
                  <a:schemeClr val="tx1"/>
                </a:solidFill>
              </a:rPr>
              <a:t>Guidance on Risk Assessments </a:t>
            </a:r>
          </a:p>
          <a:p>
            <a:r>
              <a:rPr lang="en-US" dirty="0" smtClean="0">
                <a:solidFill>
                  <a:schemeClr val="tx1"/>
                </a:solidFill>
              </a:rPr>
              <a:t>Compliance and Informational Filings</a:t>
            </a:r>
            <a:r>
              <a:rPr lang="en-US" dirty="0" smtClean="0"/>
              <a:t> ― </a:t>
            </a:r>
            <a:r>
              <a:rPr lang="en-US" dirty="0" smtClean="0">
                <a:solidFill>
                  <a:schemeClr val="tx1"/>
                </a:solidFill>
              </a:rPr>
              <a:t>May 2012 &amp; March 2013</a:t>
            </a:r>
          </a:p>
          <a:p>
            <a:r>
              <a:rPr lang="en-US" dirty="0" smtClean="0">
                <a:solidFill>
                  <a:schemeClr val="tx1"/>
                </a:solidFill>
              </a:rPr>
              <a:t>Annual FFT survey by FERC</a:t>
            </a:r>
          </a:p>
        </p:txBody>
      </p:sp>
    </p:spTree>
    <p:extLst>
      <p:ext uri="{BB962C8B-B14F-4D97-AF65-F5344CB8AC3E}">
        <p14:creationId xmlns:p14="http://schemas.microsoft.com/office/powerpoint/2010/main" xmlns="" val="32246790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CEI Ongoing Implementation</a:t>
            </a:r>
            <a:endParaRPr lang="en-US" sz="3000" dirty="0"/>
          </a:p>
        </p:txBody>
      </p:sp>
      <p:sp>
        <p:nvSpPr>
          <p:cNvPr id="3" name="Text Placeholder 2"/>
          <p:cNvSpPr>
            <a:spLocks noGrp="1"/>
          </p:cNvSpPr>
          <p:nvPr>
            <p:ph type="body" sz="half" idx="2"/>
          </p:nvPr>
        </p:nvSpPr>
        <p:spPr>
          <a:xfrm>
            <a:off x="346074" y="1295400"/>
            <a:ext cx="8416926" cy="4953000"/>
          </a:xfrm>
        </p:spPr>
        <p:txBody>
          <a:bodyPr/>
          <a:lstStyle/>
          <a:p>
            <a:pPr>
              <a:buFont typeface="Calibri" pitchFamily="34" charset="0"/>
              <a:buChar char="•"/>
            </a:pPr>
            <a:r>
              <a:rPr lang="en-US" dirty="0" smtClean="0">
                <a:latin typeface="Calibri" pitchFamily="34" charset="0"/>
              </a:rPr>
              <a:t>Third Quarter 2012</a:t>
            </a:r>
          </a:p>
          <a:p>
            <a:pPr lvl="1">
              <a:buFont typeface="Calibri" pitchFamily="34" charset="0"/>
              <a:buChar char="•"/>
            </a:pPr>
            <a:r>
              <a:rPr lang="en-US" dirty="0" smtClean="0">
                <a:latin typeface="Calibri" pitchFamily="34" charset="0"/>
              </a:rPr>
              <a:t>September Compliance Enforcement Authority (CEA) staff workshop and training course</a:t>
            </a:r>
          </a:p>
          <a:p>
            <a:pPr lvl="1">
              <a:buFont typeface="Calibri" pitchFamily="34" charset="0"/>
              <a:buChar char="•"/>
            </a:pPr>
            <a:r>
              <a:rPr lang="en-US" dirty="0" smtClean="0"/>
              <a:t>Begin random sampling of FFTs</a:t>
            </a:r>
            <a:endParaRPr lang="en-US" dirty="0" smtClean="0">
              <a:latin typeface="Calibri" pitchFamily="34" charset="0"/>
            </a:endParaRPr>
          </a:p>
          <a:p>
            <a:pPr>
              <a:buFont typeface="Calibri" pitchFamily="34" charset="0"/>
              <a:buChar char="•"/>
            </a:pPr>
            <a:r>
              <a:rPr lang="en-US" dirty="0" smtClean="0">
                <a:latin typeface="Calibri" pitchFamily="34" charset="0"/>
              </a:rPr>
              <a:t>Fourth Quarter 2012</a:t>
            </a:r>
          </a:p>
          <a:p>
            <a:pPr lvl="1">
              <a:buFont typeface="Calibri" pitchFamily="34" charset="0"/>
              <a:buChar char="•"/>
            </a:pPr>
            <a:r>
              <a:rPr lang="en-US" dirty="0" smtClean="0">
                <a:latin typeface="Calibri" pitchFamily="34" charset="0"/>
              </a:rPr>
              <a:t>Online webinar courses for CEA staff</a:t>
            </a:r>
          </a:p>
          <a:p>
            <a:pPr lvl="1">
              <a:buFont typeface="Calibri" pitchFamily="34" charset="0"/>
              <a:buChar char="•"/>
            </a:pPr>
            <a:r>
              <a:rPr lang="en-US" dirty="0" smtClean="0">
                <a:latin typeface="Calibri" pitchFamily="34" charset="0"/>
              </a:rPr>
              <a:t>All CEA compliance monitoring staff complete required training course and qualification</a:t>
            </a:r>
          </a:p>
          <a:p>
            <a:pPr>
              <a:buFont typeface="Calibri" pitchFamily="34" charset="0"/>
              <a:buChar char="•"/>
            </a:pPr>
            <a:r>
              <a:rPr lang="en-US" dirty="0" smtClean="0">
                <a:latin typeface="Calibri" pitchFamily="34" charset="0"/>
              </a:rPr>
              <a:t>First Quarter 2013 </a:t>
            </a:r>
          </a:p>
          <a:p>
            <a:pPr lvl="1">
              <a:buFont typeface="Calibri" pitchFamily="34" charset="0"/>
              <a:buChar char="•"/>
            </a:pPr>
            <a:r>
              <a:rPr lang="en-US" dirty="0" smtClean="0">
                <a:latin typeface="Calibri" pitchFamily="34" charset="0"/>
              </a:rPr>
              <a:t>Implement CEA compliance monitoring staff role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CEI Pathway Forward</a:t>
            </a:r>
            <a:r>
              <a:rPr lang="en-US" sz="3000" dirty="0" smtClean="0">
                <a:solidFill>
                  <a:srgbClr val="FF0000"/>
                </a:solidFill>
              </a:rPr>
              <a:t/>
            </a:r>
            <a:br>
              <a:rPr lang="en-US" sz="3000" dirty="0" smtClean="0">
                <a:solidFill>
                  <a:srgbClr val="FF0000"/>
                </a:solidFill>
              </a:rPr>
            </a:br>
            <a:endParaRPr lang="en-US" sz="3000" dirty="0"/>
          </a:p>
        </p:txBody>
      </p:sp>
      <p:sp>
        <p:nvSpPr>
          <p:cNvPr id="3" name="Text Placeholder 2"/>
          <p:cNvSpPr>
            <a:spLocks noGrp="1"/>
          </p:cNvSpPr>
          <p:nvPr>
            <p:ph type="body" sz="half" idx="2"/>
          </p:nvPr>
        </p:nvSpPr>
        <p:spPr/>
        <p:txBody>
          <a:bodyPr/>
          <a:lstStyle/>
          <a:p>
            <a:pPr>
              <a:buFont typeface="Calibri" pitchFamily="34" charset="0"/>
              <a:buChar char="•"/>
            </a:pPr>
            <a:r>
              <a:rPr lang="en-US" dirty="0" smtClean="0"/>
              <a:t>Additional CEI improvements</a:t>
            </a:r>
          </a:p>
          <a:p>
            <a:pPr lvl="1">
              <a:buFont typeface="Calibri" pitchFamily="34" charset="0"/>
              <a:buChar char="•"/>
            </a:pPr>
            <a:r>
              <a:rPr lang="en-US" dirty="0" smtClean="0"/>
              <a:t>NERC and the REs are progressing with development and planning</a:t>
            </a:r>
          </a:p>
          <a:p>
            <a:pPr lvl="1">
              <a:buFont typeface="Calibri" pitchFamily="34" charset="0"/>
              <a:buChar char="•"/>
            </a:pPr>
            <a:r>
              <a:rPr lang="en-US" dirty="0" smtClean="0"/>
              <a:t>Inclusive process</a:t>
            </a:r>
          </a:p>
          <a:p>
            <a:pPr>
              <a:buFont typeface="Calibri" pitchFamily="34" charset="0"/>
              <a:buChar char="•"/>
            </a:pPr>
            <a:r>
              <a:rPr lang="en-US" dirty="0" smtClean="0"/>
              <a:t>The process will include:</a:t>
            </a:r>
          </a:p>
          <a:p>
            <a:pPr lvl="1">
              <a:buFont typeface="Calibri" pitchFamily="34" charset="0"/>
              <a:buChar char="•"/>
            </a:pPr>
            <a:r>
              <a:rPr lang="en-US" dirty="0" smtClean="0"/>
              <a:t>Whitepaper</a:t>
            </a:r>
          </a:p>
          <a:p>
            <a:pPr lvl="1">
              <a:buFont typeface="Calibri" pitchFamily="34" charset="0"/>
              <a:buChar char="•"/>
            </a:pPr>
            <a:r>
              <a:rPr lang="en-US" dirty="0" smtClean="0"/>
              <a:t>Pilot test of plan elements</a:t>
            </a:r>
          </a:p>
          <a:p>
            <a:pPr lvl="1">
              <a:buFont typeface="Calibri" pitchFamily="34" charset="0"/>
              <a:buChar char="•"/>
            </a:pPr>
            <a:r>
              <a:rPr lang="en-US" dirty="0" smtClean="0"/>
              <a:t>Communication</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152400"/>
            <a:ext cx="6096001" cy="762000"/>
          </a:xfrm>
        </p:spPr>
        <p:txBody>
          <a:bodyPr/>
          <a:lstStyle/>
          <a:p>
            <a:r>
              <a:rPr lang="en-US" sz="3000" dirty="0" smtClean="0"/>
              <a:t>One-Year Filing in March 2013</a:t>
            </a:r>
            <a:endParaRPr lang="en-US" sz="3000" dirty="0"/>
          </a:p>
        </p:txBody>
      </p:sp>
      <p:sp>
        <p:nvSpPr>
          <p:cNvPr id="3" name="Text Placeholder 2"/>
          <p:cNvSpPr>
            <a:spLocks noGrp="1"/>
          </p:cNvSpPr>
          <p:nvPr>
            <p:ph type="body" sz="half" idx="2"/>
          </p:nvPr>
        </p:nvSpPr>
        <p:spPr>
          <a:xfrm>
            <a:off x="381000" y="1295400"/>
            <a:ext cx="8416926" cy="4876800"/>
          </a:xfrm>
        </p:spPr>
        <p:txBody>
          <a:bodyPr/>
          <a:lstStyle/>
          <a:p>
            <a:pPr>
              <a:buFont typeface="Calibri" pitchFamily="34" charset="0"/>
              <a:buChar char="•"/>
            </a:pPr>
            <a:r>
              <a:rPr lang="en-US" dirty="0" smtClean="0"/>
              <a:t>NERC will seek registered entity experiences to gather the following:</a:t>
            </a:r>
          </a:p>
          <a:p>
            <a:pPr lvl="1">
              <a:buFont typeface="Calibri" pitchFamily="34" charset="0"/>
              <a:buChar char="•"/>
            </a:pPr>
            <a:r>
              <a:rPr lang="en-US" dirty="0" smtClean="0"/>
              <a:t>Effect the FFT process has had on the allocation of resources to compliance activities</a:t>
            </a:r>
          </a:p>
          <a:p>
            <a:pPr lvl="1">
              <a:buFont typeface="Calibri" pitchFamily="34" charset="0"/>
              <a:buChar char="•"/>
            </a:pPr>
            <a:r>
              <a:rPr lang="en-US" dirty="0" smtClean="0"/>
              <a:t>Ways in which the FFT mechanism can be improved </a:t>
            </a:r>
          </a:p>
          <a:p>
            <a:pPr lvl="1">
              <a:buFont typeface="Calibri" pitchFamily="34" charset="0"/>
              <a:buChar char="•"/>
            </a:pPr>
            <a:r>
              <a:rPr lang="en-US" dirty="0" smtClean="0"/>
              <a:t>Effects on internal controls and willingness to self-report</a:t>
            </a:r>
          </a:p>
          <a:p>
            <a:pPr lvl="1">
              <a:buFont typeface="Calibri" pitchFamily="34" charset="0"/>
              <a:buChar char="•"/>
            </a:pPr>
            <a:r>
              <a:rPr lang="en-US" dirty="0" smtClean="0"/>
              <a:t>Experience so far with the REs on processing FFTs</a:t>
            </a:r>
          </a:p>
          <a:p>
            <a:pPr lvl="1">
              <a:buFont typeface="Calibri" pitchFamily="34" charset="0"/>
              <a:buChar char="•"/>
            </a:pPr>
            <a:r>
              <a:rPr lang="en-US" dirty="0" smtClean="0"/>
              <a:t>Any efficiency metrics developed by registered entities to show the impact of the program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276600"/>
            <a:ext cx="8705850" cy="1311116"/>
          </a:xfrm>
          <a:prstGeom prst="rect">
            <a:avLst/>
          </a:prstGeom>
          <a:noFill/>
          <a:ln w="9525">
            <a:noFill/>
            <a:miter lim="800000"/>
            <a:headEnd/>
            <a:tailEnd/>
          </a:ln>
        </p:spPr>
        <p:txBody>
          <a:bodyPr wrap="square"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NERC Critical Infrastructure Protection Department Priorities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CIP Department Priorities</a:t>
            </a:r>
            <a:endParaRPr lang="en-US" sz="3000" dirty="0"/>
          </a:p>
        </p:txBody>
      </p:sp>
      <p:sp>
        <p:nvSpPr>
          <p:cNvPr id="3" name="Text Placeholder 2"/>
          <p:cNvSpPr>
            <a:spLocks noGrp="1"/>
          </p:cNvSpPr>
          <p:nvPr>
            <p:ph type="body" sz="half" idx="2"/>
          </p:nvPr>
        </p:nvSpPr>
        <p:spPr>
          <a:xfrm>
            <a:off x="346074" y="1143000"/>
            <a:ext cx="8797926" cy="4876800"/>
          </a:xfrm>
        </p:spPr>
        <p:txBody>
          <a:bodyPr/>
          <a:lstStyle/>
          <a:p>
            <a:r>
              <a:rPr lang="en-US" dirty="0" smtClean="0"/>
              <a:t>Critical Infrastructure Protection (CIP) Standards</a:t>
            </a:r>
          </a:p>
          <a:p>
            <a:pPr lvl="1">
              <a:spcBef>
                <a:spcPts val="0"/>
              </a:spcBef>
              <a:buClr>
                <a:srgbClr val="5D85A9"/>
              </a:buClr>
            </a:pPr>
            <a:r>
              <a:rPr lang="en-US" dirty="0" smtClean="0"/>
              <a:t>CIP v3 to v4 Transitioning – Sufficiency Review Program</a:t>
            </a:r>
          </a:p>
          <a:p>
            <a:pPr lvl="1">
              <a:spcBef>
                <a:spcPts val="0"/>
              </a:spcBef>
              <a:buClr>
                <a:srgbClr val="5D85A9"/>
              </a:buClr>
            </a:pPr>
            <a:r>
              <a:rPr lang="en-US" dirty="0" smtClean="0"/>
              <a:t>CIP v5 Standards</a:t>
            </a:r>
          </a:p>
          <a:p>
            <a:r>
              <a:rPr lang="en-US" dirty="0" smtClean="0"/>
              <a:t>Electricity Sector Information Sharing and Analysis Center (ES-ISAC)</a:t>
            </a:r>
          </a:p>
          <a:p>
            <a:pPr lvl="1">
              <a:spcBef>
                <a:spcPts val="0"/>
              </a:spcBef>
              <a:buClr>
                <a:srgbClr val="5D85A9"/>
              </a:buClr>
            </a:pPr>
            <a:r>
              <a:rPr lang="en-US" dirty="0" smtClean="0"/>
              <a:t>ES-ISAC Capability Enhancements</a:t>
            </a:r>
          </a:p>
          <a:p>
            <a:pPr lvl="1">
              <a:spcBef>
                <a:spcPts val="0"/>
              </a:spcBef>
              <a:buClr>
                <a:srgbClr val="5D85A9"/>
              </a:buClr>
            </a:pPr>
            <a:r>
              <a:rPr lang="en-US" dirty="0" smtClean="0"/>
              <a:t>Cyber Risk Preparedness Assessments</a:t>
            </a:r>
          </a:p>
          <a:p>
            <a:pPr lvl="1">
              <a:spcBef>
                <a:spcPts val="0"/>
              </a:spcBef>
              <a:buClr>
                <a:srgbClr val="5D85A9"/>
              </a:buClr>
            </a:pPr>
            <a:r>
              <a:rPr lang="en-US" dirty="0" smtClean="0"/>
              <a:t>White House Electricity Subsector Cybersecurity Capability Maturity Model</a:t>
            </a:r>
          </a:p>
          <a:p>
            <a:pPr marL="342900" indent="-342900">
              <a:buFont typeface="Arial" pitchFamily="34" charset="0"/>
              <a:buChar char="•"/>
            </a:pPr>
            <a:r>
              <a:rPr lang="en-US" dirty="0" smtClean="0"/>
              <a:t>Coordinated Action Plan – “Phase 2”</a:t>
            </a:r>
          </a:p>
          <a:p>
            <a:pPr marL="738188" lvl="1" indent="-342900">
              <a:spcBef>
                <a:spcPts val="0"/>
              </a:spcBef>
              <a:buClr>
                <a:srgbClr val="5D85A9"/>
              </a:buClr>
              <a:buFont typeface="Wingdings" pitchFamily="2" charset="2"/>
              <a:buChar char="§"/>
            </a:pPr>
            <a:r>
              <a:rPr lang="en-US" dirty="0" smtClean="0"/>
              <a:t>Decide assignments and priorities</a:t>
            </a:r>
          </a:p>
          <a:p>
            <a:pPr marL="738188" lvl="1" indent="-342900">
              <a:spcBef>
                <a:spcPts val="0"/>
              </a:spcBef>
              <a:buClr>
                <a:srgbClr val="5D85A9"/>
              </a:buClr>
              <a:buFont typeface="Wingdings" pitchFamily="2" charset="2"/>
              <a:buChar char="§"/>
            </a:pPr>
            <a:r>
              <a:rPr lang="en-US" dirty="0" smtClean="0"/>
              <a:t>Re-structure Joint Steering Group to guide and monitor progress</a:t>
            </a:r>
          </a:p>
        </p:txBody>
      </p:sp>
    </p:spTree>
    <p:extLst>
      <p:ext uri="{BB962C8B-B14F-4D97-AF65-F5344CB8AC3E}">
        <p14:creationId xmlns:p14="http://schemas.microsoft.com/office/powerpoint/2010/main" xmlns="" val="3515863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1" y="152400"/>
            <a:ext cx="6553200" cy="655638"/>
          </a:xfrm>
        </p:spPr>
        <p:txBody>
          <a:bodyPr/>
          <a:lstStyle/>
          <a:p>
            <a:r>
              <a:rPr lang="en-US" sz="3000" dirty="0" smtClean="0"/>
              <a:t>CIP Department Priorities</a:t>
            </a:r>
            <a:endParaRPr lang="en-US" sz="3000" dirty="0"/>
          </a:p>
        </p:txBody>
      </p:sp>
      <p:sp>
        <p:nvSpPr>
          <p:cNvPr id="3" name="Text Placeholder 2"/>
          <p:cNvSpPr>
            <a:spLocks noGrp="1"/>
          </p:cNvSpPr>
          <p:nvPr>
            <p:ph type="body" sz="half" idx="2"/>
          </p:nvPr>
        </p:nvSpPr>
        <p:spPr>
          <a:xfrm>
            <a:off x="346074" y="1265238"/>
            <a:ext cx="8416926" cy="4754562"/>
          </a:xfrm>
        </p:spPr>
        <p:txBody>
          <a:bodyPr>
            <a:noAutofit/>
          </a:bodyPr>
          <a:lstStyle/>
          <a:p>
            <a:r>
              <a:rPr lang="en-US" dirty="0" smtClean="0"/>
              <a:t>Outreach and Awareness Activities</a:t>
            </a:r>
          </a:p>
          <a:p>
            <a:pPr lvl="1">
              <a:spcBef>
                <a:spcPts val="0"/>
              </a:spcBef>
              <a:buClr>
                <a:srgbClr val="5D85A9"/>
              </a:buClr>
            </a:pPr>
            <a:r>
              <a:rPr lang="en-US" dirty="0" smtClean="0"/>
              <a:t>Grid Security Conference 2012</a:t>
            </a:r>
          </a:p>
          <a:p>
            <a:pPr lvl="1">
              <a:spcBef>
                <a:spcPts val="0"/>
              </a:spcBef>
              <a:buClr>
                <a:srgbClr val="5D85A9"/>
              </a:buClr>
            </a:pPr>
            <a:r>
              <a:rPr lang="en-US" dirty="0" smtClean="0"/>
              <a:t>Grid Security Exercise 2013</a:t>
            </a:r>
          </a:p>
          <a:p>
            <a:r>
              <a:rPr lang="en-US" dirty="0" smtClean="0"/>
              <a:t>CIPC Strategic Plan Support – Task Force Activity</a:t>
            </a:r>
          </a:p>
          <a:p>
            <a:pPr lvl="1">
              <a:spcBef>
                <a:spcPts val="0"/>
              </a:spcBef>
              <a:buClr>
                <a:srgbClr val="5D85A9"/>
              </a:buClr>
            </a:pPr>
            <a:r>
              <a:rPr lang="en-US" dirty="0" smtClean="0"/>
              <a:t>Information Sharing Task Force</a:t>
            </a:r>
          </a:p>
          <a:p>
            <a:pPr lvl="1">
              <a:spcBef>
                <a:spcPts val="0"/>
              </a:spcBef>
              <a:buClr>
                <a:srgbClr val="5D85A9"/>
              </a:buClr>
            </a:pPr>
            <a:r>
              <a:rPr lang="en-US" dirty="0" smtClean="0"/>
              <a:t>Personnel Security Clearance Task Force</a:t>
            </a:r>
          </a:p>
          <a:p>
            <a:pPr lvl="1">
              <a:spcBef>
                <a:spcPts val="0"/>
              </a:spcBef>
              <a:buClr>
                <a:srgbClr val="5D85A9"/>
              </a:buClr>
            </a:pPr>
            <a:r>
              <a:rPr lang="en-US" dirty="0" smtClean="0"/>
              <a:t>Bulk Electric System Security Metrics Working Group</a:t>
            </a:r>
          </a:p>
          <a:p>
            <a:r>
              <a:rPr lang="en-US" dirty="0" smtClean="0"/>
              <a:t>Joint Product on Physical Security</a:t>
            </a:r>
          </a:p>
          <a:p>
            <a:pPr lvl="1">
              <a:spcBef>
                <a:spcPts val="0"/>
              </a:spcBef>
              <a:buClr>
                <a:srgbClr val="5D85A9"/>
              </a:buClr>
            </a:pPr>
            <a:r>
              <a:rPr lang="en-US" dirty="0" smtClean="0"/>
              <a:t>Industry whitepaper that will identify physical threats</a:t>
            </a:r>
          </a:p>
          <a:p>
            <a:pPr lvl="1">
              <a:spcBef>
                <a:spcPts val="0"/>
              </a:spcBef>
              <a:buClr>
                <a:srgbClr val="5D85A9"/>
              </a:buClr>
            </a:pPr>
            <a:r>
              <a:rPr lang="en-US" dirty="0" smtClean="0"/>
              <a:t>Recommend best practices to address these threats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solidFill>
                <a:srgbClr val="000000"/>
              </a:solidFill>
            </a:endParaRPr>
          </a:p>
        </p:txBody>
      </p:sp>
      <p:sp>
        <p:nvSpPr>
          <p:cNvPr id="17413" name="Text Box 5"/>
          <p:cNvSpPr txBox="1">
            <a:spLocks noChangeArrowheads="1"/>
          </p:cNvSpPr>
          <p:nvPr/>
        </p:nvSpPr>
        <p:spPr bwMode="auto">
          <a:xfrm>
            <a:off x="209550" y="3276600"/>
            <a:ext cx="8705850" cy="1311116"/>
          </a:xfrm>
          <a:prstGeom prst="rect">
            <a:avLst/>
          </a:prstGeom>
          <a:noFill/>
          <a:ln w="9525">
            <a:noFill/>
            <a:miter lim="800000"/>
            <a:headEnd/>
            <a:tailEnd/>
          </a:ln>
        </p:spPr>
        <p:txBody>
          <a:bodyPr wrap="square" lIns="91429" tIns="45714" rIns="91429" bIns="45714">
            <a:spAutoFit/>
          </a:bodyPr>
          <a:lstStyle/>
          <a:p>
            <a:pPr eaLnBrk="1" hangingPunct="1">
              <a:lnSpc>
                <a:spcPct val="110000"/>
              </a:lnSpc>
              <a:defRPr/>
            </a:pPr>
            <a:r>
              <a:rPr lang="en-US" sz="3600" i="0" kern="0" dirty="0" smtClean="0">
                <a:solidFill>
                  <a:srgbClr val="FFFFFF"/>
                </a:solidFill>
                <a:latin typeface="Tahoma" pitchFamily="84" charset="0"/>
              </a:rPr>
              <a:t>Reliability Assessment and Performance Analysis</a:t>
            </a:r>
          </a:p>
        </p:txBody>
      </p:sp>
    </p:spTree>
    <p:extLst>
      <p:ext uri="{BB962C8B-B14F-4D97-AF65-F5344CB8AC3E}">
        <p14:creationId xmlns:p14="http://schemas.microsoft.com/office/powerpoint/2010/main" xmlns="" val="11168318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body" idx="4294967295"/>
          </p:nvPr>
        </p:nvSpPr>
        <p:spPr>
          <a:xfrm>
            <a:off x="457200" y="1371600"/>
            <a:ext cx="8229600" cy="4525963"/>
          </a:xfrm>
          <a:prstGeom prst="rect">
            <a:avLst/>
          </a:prstGeom>
        </p:spPr>
        <p:txBody>
          <a:bodyPr/>
          <a:lstStyle/>
          <a:p>
            <a:pPr>
              <a:buClr>
                <a:srgbClr val="19396E"/>
              </a:buClr>
            </a:pPr>
            <a:r>
              <a:rPr lang="en-US" sz="2800" dirty="0" smtClean="0">
                <a:solidFill>
                  <a:schemeClr val="tx1"/>
                </a:solidFill>
                <a:latin typeface="Calibri" pitchFamily="34" charset="0"/>
              </a:rPr>
              <a:t>Assess, measure, and investigate historic trends and future projections to ensure BPS reliability.  </a:t>
            </a:r>
          </a:p>
          <a:p>
            <a:pPr lvl="1"/>
            <a:r>
              <a:rPr lang="en-US" dirty="0" smtClean="0">
                <a:solidFill>
                  <a:schemeClr val="tx1"/>
                </a:solidFill>
                <a:latin typeface="Calibri" pitchFamily="34" charset="0"/>
                <a:cs typeface="+mn-cs"/>
              </a:rPr>
              <a:t>Identify the trends</a:t>
            </a:r>
          </a:p>
          <a:p>
            <a:pPr lvl="1"/>
            <a:r>
              <a:rPr lang="en-US" dirty="0" smtClean="0">
                <a:solidFill>
                  <a:schemeClr val="tx1"/>
                </a:solidFill>
                <a:latin typeface="Calibri" pitchFamily="34" charset="0"/>
                <a:cs typeface="+mn-cs"/>
              </a:rPr>
              <a:t>Analyze and benchmark the trends </a:t>
            </a:r>
          </a:p>
          <a:p>
            <a:pPr lvl="1"/>
            <a:r>
              <a:rPr lang="en-US" dirty="0" smtClean="0">
                <a:solidFill>
                  <a:schemeClr val="tx1"/>
                </a:solidFill>
                <a:latin typeface="Calibri" pitchFamily="34" charset="0"/>
                <a:cs typeface="+mn-cs"/>
              </a:rPr>
              <a:t>Identify solutions and assess needs for BPS  reliability improvement</a:t>
            </a:r>
          </a:p>
          <a:p>
            <a:pPr lvl="1"/>
            <a:r>
              <a:rPr lang="en-US" dirty="0" smtClean="0">
                <a:solidFill>
                  <a:schemeClr val="tx1"/>
                </a:solidFill>
                <a:latin typeface="Calibri" pitchFamily="34" charset="0"/>
                <a:cs typeface="+mn-cs"/>
              </a:rPr>
              <a:t>Develop solutions to those problems and needs</a:t>
            </a:r>
            <a:endParaRPr lang="en-US" dirty="0">
              <a:latin typeface="Calibri" pitchFamily="34" charset="0"/>
            </a:endParaRPr>
          </a:p>
        </p:txBody>
      </p:sp>
      <p:sp>
        <p:nvSpPr>
          <p:cNvPr id="130051" name="Rectangle 3"/>
          <p:cNvSpPr>
            <a:spLocks noGrp="1" noChangeArrowheads="1"/>
          </p:cNvSpPr>
          <p:nvPr>
            <p:ph type="title"/>
          </p:nvPr>
        </p:nvSpPr>
        <p:spPr>
          <a:xfrm>
            <a:off x="2895601" y="-46038"/>
            <a:ext cx="6019799" cy="655638"/>
          </a:xfrm>
          <a:noFill/>
          <a:ln/>
        </p:spPr>
        <p:txBody>
          <a:bodyPr/>
          <a:lstStyle/>
          <a:p>
            <a:r>
              <a:rPr lang="en-US" sz="2800" dirty="0" smtClean="0">
                <a:effectLst/>
              </a:rPr>
              <a:t>Reliability Assessment and Performance Analysis </a:t>
            </a:r>
            <a:r>
              <a:rPr lang="en-US" sz="2800" dirty="0" smtClean="0"/>
              <a:t>(</a:t>
            </a:r>
            <a:r>
              <a:rPr lang="en-US" sz="2800" dirty="0" smtClean="0">
                <a:effectLst/>
              </a:rPr>
              <a:t>RAPA) </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82562"/>
            <a:ext cx="7315200" cy="655638"/>
          </a:xfrm>
        </p:spPr>
        <p:txBody>
          <a:bodyPr/>
          <a:lstStyle/>
          <a:p>
            <a:r>
              <a:rPr lang="en-US" sz="2800" dirty="0" smtClean="0"/>
              <a:t>Reliability and Adequacy Assessments</a:t>
            </a:r>
            <a:endParaRPr lang="en-US" sz="2800" dirty="0"/>
          </a:p>
        </p:txBody>
      </p:sp>
      <p:sp>
        <p:nvSpPr>
          <p:cNvPr id="3" name="Text Placeholder 2"/>
          <p:cNvSpPr>
            <a:spLocks noGrp="1"/>
          </p:cNvSpPr>
          <p:nvPr>
            <p:ph type="body" sz="half" idx="2"/>
          </p:nvPr>
        </p:nvSpPr>
        <p:spPr>
          <a:xfrm>
            <a:off x="346074" y="1295400"/>
            <a:ext cx="8416926" cy="4830762"/>
          </a:xfrm>
        </p:spPr>
        <p:txBody>
          <a:bodyPr/>
          <a:lstStyle/>
          <a:p>
            <a:r>
              <a:rPr lang="en-US" dirty="0" smtClean="0"/>
              <a:t>Three annual independent reliability assessments prepared: </a:t>
            </a:r>
          </a:p>
          <a:p>
            <a:pPr lvl="1" algn="ctr">
              <a:buNone/>
            </a:pPr>
            <a:r>
              <a:rPr lang="en-US" sz="1600" dirty="0" smtClean="0"/>
              <a:t>     </a:t>
            </a:r>
            <a:r>
              <a:rPr lang="en-US" sz="1800" dirty="0" smtClean="0"/>
              <a:t>§215(g): The ERO shall conduct periodic assessments of the reliability and adequacy of the bulk-power system in North America</a:t>
            </a:r>
            <a:endParaRPr lang="en-US" dirty="0" smtClean="0"/>
          </a:p>
          <a:p>
            <a:pPr lvl="1"/>
            <a:r>
              <a:rPr lang="en-US" dirty="0" smtClean="0"/>
              <a:t>Long-Term </a:t>
            </a:r>
            <a:r>
              <a:rPr lang="en-US" dirty="0"/>
              <a:t>Reliability </a:t>
            </a:r>
            <a:r>
              <a:rPr lang="en-US" dirty="0" smtClean="0"/>
              <a:t>Assessment </a:t>
            </a:r>
          </a:p>
          <a:p>
            <a:pPr lvl="1">
              <a:buFont typeface="Courier New" pitchFamily="49" charset="0"/>
              <a:buChar char="o"/>
            </a:pPr>
            <a:r>
              <a:rPr lang="en-US" dirty="0" smtClean="0"/>
              <a:t>10-year outlook</a:t>
            </a:r>
          </a:p>
          <a:p>
            <a:pPr lvl="1"/>
            <a:r>
              <a:rPr lang="en-US" dirty="0" smtClean="0"/>
              <a:t>Winter Reliability Assessment </a:t>
            </a:r>
          </a:p>
          <a:p>
            <a:pPr lvl="1">
              <a:buFont typeface="Courier New" pitchFamily="49" charset="0"/>
              <a:buChar char="o"/>
            </a:pPr>
            <a:r>
              <a:rPr lang="en-US" dirty="0" smtClean="0"/>
              <a:t>issued in the late fall, which reports on the reliability </a:t>
            </a:r>
            <a:r>
              <a:rPr lang="en-US" dirty="0"/>
              <a:t>outlook for the coming winter season </a:t>
            </a:r>
          </a:p>
          <a:p>
            <a:pPr lvl="1"/>
            <a:r>
              <a:rPr lang="en-US" dirty="0" smtClean="0"/>
              <a:t>Summer Reliability Assessment</a:t>
            </a:r>
          </a:p>
          <a:p>
            <a:pPr lvl="1">
              <a:buFont typeface="Courier New" pitchFamily="49" charset="0"/>
              <a:buChar char="o"/>
            </a:pPr>
            <a:r>
              <a:rPr lang="en-US" dirty="0" smtClean="0"/>
              <a:t>issued </a:t>
            </a:r>
            <a:r>
              <a:rPr lang="en-US" dirty="0"/>
              <a:t>in the spring, which reports on the reliability outlook for the coming summer </a:t>
            </a:r>
            <a:r>
              <a:rPr lang="en-US" dirty="0" smtClean="0"/>
              <a:t>season</a:t>
            </a:r>
            <a:endParaRPr lang="en-US" dirty="0"/>
          </a:p>
          <a:p>
            <a:r>
              <a:rPr lang="en-US" sz="1600" dirty="0"/>
              <a:t/>
            </a:r>
            <a:br>
              <a:rPr lang="en-US" sz="1600" dirty="0"/>
            </a:br>
            <a:r>
              <a:rPr lang="en-US" sz="1600" dirty="0"/>
              <a:t/>
            </a:r>
            <a:br>
              <a:rPr lang="en-US" sz="1600" dirty="0"/>
            </a:br>
            <a:endParaRPr lang="en-US" sz="1600" dirty="0"/>
          </a:p>
          <a:p>
            <a:endParaRPr lang="en-US" dirty="0"/>
          </a:p>
        </p:txBody>
      </p:sp>
    </p:spTree>
    <p:extLst>
      <p:ext uri="{BB962C8B-B14F-4D97-AF65-F5344CB8AC3E}">
        <p14:creationId xmlns:p14="http://schemas.microsoft.com/office/powerpoint/2010/main" xmlns="" val="2290731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History of NERC</a:t>
            </a:r>
            <a:endParaRPr lang="en-US" sz="3000" dirty="0"/>
          </a:p>
        </p:txBody>
      </p:sp>
      <p:sp>
        <p:nvSpPr>
          <p:cNvPr id="3" name="Text Placeholder 2"/>
          <p:cNvSpPr>
            <a:spLocks noGrp="1"/>
          </p:cNvSpPr>
          <p:nvPr>
            <p:ph type="body" sz="half" idx="2"/>
          </p:nvPr>
        </p:nvSpPr>
        <p:spPr>
          <a:xfrm>
            <a:off x="346074" y="1325562"/>
            <a:ext cx="8569326" cy="4876800"/>
          </a:xfrm>
        </p:spPr>
        <p:txBody>
          <a:bodyPr/>
          <a:lstStyle/>
          <a:p>
            <a:r>
              <a:rPr lang="en-US" dirty="0" smtClean="0"/>
              <a:t>Evolution from voluntary, industry-sponsored organization to certified Electric Reliability Organization (ERO)</a:t>
            </a:r>
          </a:p>
          <a:p>
            <a:r>
              <a:rPr lang="en-US" dirty="0" smtClean="0"/>
              <a:t>Certified as ERO pursuant to section 215 of the Federal Power Act</a:t>
            </a:r>
          </a:p>
          <a:p>
            <a:r>
              <a:rPr lang="en-US" dirty="0" smtClean="0"/>
              <a:t>Subject to oversight by FERC and Canadian federal and provincial authorities</a:t>
            </a:r>
          </a:p>
          <a:p>
            <a:r>
              <a:rPr lang="en-US" dirty="0" smtClean="0"/>
              <a:t>Delegation agreements with Regional Entities (REs)</a:t>
            </a:r>
          </a:p>
          <a:p>
            <a:r>
              <a:rPr lang="en-US" dirty="0" smtClean="0"/>
              <a:t>Reliability Standards became mandatory and enforceable on June 18, 2007 </a:t>
            </a:r>
          </a:p>
          <a:p>
            <a:endParaRPr lang="en-US" dirty="0"/>
          </a:p>
        </p:txBody>
      </p:sp>
    </p:spTree>
    <p:extLst>
      <p:ext uri="{BB962C8B-B14F-4D97-AF65-F5344CB8AC3E}">
        <p14:creationId xmlns:p14="http://schemas.microsoft.com/office/powerpoint/2010/main" xmlns="" val="2612097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r="30000"/>
          <a:stretch>
            <a:fillRect/>
          </a:stretch>
        </p:blipFill>
        <p:spPr bwMode="auto">
          <a:xfrm>
            <a:off x="5029200" y="1295400"/>
            <a:ext cx="4053734" cy="5105400"/>
          </a:xfrm>
          <a:prstGeom prst="rect">
            <a:avLst/>
          </a:prstGeom>
          <a:noFill/>
          <a:ln w="9525">
            <a:noFill/>
            <a:miter lim="800000"/>
            <a:headEnd/>
            <a:tailEnd/>
          </a:ln>
        </p:spPr>
      </p:pic>
      <p:sp>
        <p:nvSpPr>
          <p:cNvPr id="6146" name="Rectangle 2"/>
          <p:cNvSpPr>
            <a:spLocks noGrp="1" noChangeArrowheads="1"/>
          </p:cNvSpPr>
          <p:nvPr>
            <p:ph type="title"/>
          </p:nvPr>
        </p:nvSpPr>
        <p:spPr>
          <a:xfrm>
            <a:off x="762000" y="152400"/>
            <a:ext cx="8229600" cy="762000"/>
          </a:xfrm>
        </p:spPr>
        <p:txBody>
          <a:bodyPr/>
          <a:lstStyle/>
          <a:p>
            <a:r>
              <a:rPr lang="en-US" sz="3000" dirty="0" smtClean="0">
                <a:effectLst/>
              </a:rPr>
              <a:t>NERC Reliability Assessments</a:t>
            </a:r>
          </a:p>
        </p:txBody>
      </p:sp>
      <p:sp>
        <p:nvSpPr>
          <p:cNvPr id="6147" name="Rectangle 5"/>
          <p:cNvSpPr>
            <a:spLocks noGrp="1" noChangeArrowheads="1"/>
          </p:cNvSpPr>
          <p:nvPr>
            <p:ph idx="4294967295"/>
          </p:nvPr>
        </p:nvSpPr>
        <p:spPr>
          <a:xfrm>
            <a:off x="152400" y="1295400"/>
            <a:ext cx="8001000" cy="5029200"/>
          </a:xfrm>
          <a:prstGeom prst="rect">
            <a:avLst/>
          </a:prstGeom>
        </p:spPr>
        <p:txBody>
          <a:bodyPr/>
          <a:lstStyle/>
          <a:p>
            <a:pPr>
              <a:buClr>
                <a:srgbClr val="19396E"/>
              </a:buClr>
            </a:pPr>
            <a:r>
              <a:rPr lang="en-US" sz="2800" dirty="0" smtClean="0">
                <a:latin typeface="Calibri" pitchFamily="34" charset="0"/>
              </a:rPr>
              <a:t>Peak demand forecasts</a:t>
            </a:r>
          </a:p>
          <a:p>
            <a:pPr>
              <a:buClr>
                <a:srgbClr val="19396E"/>
              </a:buClr>
            </a:pPr>
            <a:r>
              <a:rPr lang="en-US" sz="2800" dirty="0" smtClean="0">
                <a:latin typeface="Calibri" pitchFamily="34" charset="0"/>
              </a:rPr>
              <a:t>Resource adequacy</a:t>
            </a:r>
          </a:p>
          <a:p>
            <a:pPr>
              <a:buClr>
                <a:srgbClr val="19396E"/>
              </a:buClr>
            </a:pPr>
            <a:r>
              <a:rPr lang="en-US" sz="2800" dirty="0" smtClean="0">
                <a:latin typeface="Calibri" pitchFamily="34" charset="0"/>
              </a:rPr>
              <a:t>Transmission adequacy</a:t>
            </a:r>
          </a:p>
          <a:p>
            <a:pPr>
              <a:buClr>
                <a:srgbClr val="19396E"/>
              </a:buClr>
            </a:pPr>
            <a:r>
              <a:rPr lang="en-US" sz="2800" dirty="0" smtClean="0">
                <a:latin typeface="Calibri" pitchFamily="34" charset="0"/>
              </a:rPr>
              <a:t>Key issues and emerging  				    trends impacting reliability</a:t>
            </a:r>
          </a:p>
          <a:p>
            <a:pPr lvl="1">
              <a:buClr>
                <a:srgbClr val="19396E"/>
              </a:buClr>
            </a:pPr>
            <a:r>
              <a:rPr lang="en-US" sz="2400" dirty="0" smtClean="0">
                <a:latin typeface="Calibri" pitchFamily="34" charset="0"/>
              </a:rPr>
              <a:t>Technical challenges</a:t>
            </a:r>
          </a:p>
          <a:p>
            <a:pPr lvl="1">
              <a:buClr>
                <a:srgbClr val="19396E"/>
              </a:buClr>
            </a:pPr>
            <a:r>
              <a:rPr lang="en-US" sz="2400" dirty="0" smtClean="0">
                <a:latin typeface="Calibri" pitchFamily="34" charset="0"/>
              </a:rPr>
              <a:t>Evolving market practices</a:t>
            </a:r>
          </a:p>
          <a:p>
            <a:pPr lvl="1">
              <a:buClr>
                <a:srgbClr val="19396E"/>
              </a:buClr>
            </a:pPr>
            <a:r>
              <a:rPr lang="en-US" sz="2400" dirty="0" smtClean="0">
                <a:latin typeface="Calibri" pitchFamily="34" charset="0"/>
              </a:rPr>
              <a:t>Potential legislation/regulation</a:t>
            </a:r>
          </a:p>
          <a:p>
            <a:pPr>
              <a:buClr>
                <a:srgbClr val="19396E"/>
              </a:buClr>
            </a:pPr>
            <a:r>
              <a:rPr lang="en-US" sz="2800" dirty="0" smtClean="0">
                <a:latin typeface="Calibri" pitchFamily="34" charset="0"/>
              </a:rPr>
              <a:t>Regional self-assessment</a:t>
            </a:r>
          </a:p>
          <a:p>
            <a:pPr>
              <a:buClr>
                <a:srgbClr val="19396E"/>
              </a:buClr>
            </a:pPr>
            <a:r>
              <a:rPr lang="en-US" sz="2800" dirty="0" smtClean="0">
                <a:latin typeface="Calibri" pitchFamily="34" charset="0"/>
              </a:rPr>
              <a:t>Ad-hoc special assessments</a:t>
            </a:r>
            <a:endParaRPr lang="en-US" dirty="0" smtClean="0">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0" y="152400"/>
            <a:ext cx="8229600" cy="762000"/>
          </a:xfrm>
        </p:spPr>
        <p:txBody>
          <a:bodyPr/>
          <a:lstStyle/>
          <a:p>
            <a:r>
              <a:rPr lang="en-US" sz="3000" dirty="0" smtClean="0">
                <a:effectLst/>
              </a:rPr>
              <a:t>Special Reliability Assessments</a:t>
            </a:r>
          </a:p>
        </p:txBody>
      </p:sp>
      <p:sp>
        <p:nvSpPr>
          <p:cNvPr id="6147" name="Rectangle 5"/>
          <p:cNvSpPr>
            <a:spLocks noGrp="1" noChangeArrowheads="1"/>
          </p:cNvSpPr>
          <p:nvPr>
            <p:ph idx="4294967295"/>
          </p:nvPr>
        </p:nvSpPr>
        <p:spPr>
          <a:xfrm>
            <a:off x="304800" y="1447800"/>
            <a:ext cx="8534400" cy="5029200"/>
          </a:xfrm>
          <a:prstGeom prst="rect">
            <a:avLst/>
          </a:prstGeom>
        </p:spPr>
        <p:txBody>
          <a:bodyPr/>
          <a:lstStyle/>
          <a:p>
            <a:pPr>
              <a:buClr>
                <a:srgbClr val="19396E"/>
              </a:buClr>
            </a:pPr>
            <a:r>
              <a:rPr lang="en-US" sz="2800" dirty="0" smtClean="0">
                <a:latin typeface="Calibri" pitchFamily="34" charset="0"/>
              </a:rPr>
              <a:t>Accommodating High-Levels of Variable Generation</a:t>
            </a:r>
          </a:p>
          <a:p>
            <a:pPr>
              <a:buClr>
                <a:srgbClr val="19396E"/>
              </a:buClr>
            </a:pPr>
            <a:r>
              <a:rPr lang="en-US" sz="2800" dirty="0" smtClean="0">
                <a:latin typeface="Calibri" pitchFamily="34" charset="0"/>
              </a:rPr>
              <a:t>Impacts of Environmental Regulations </a:t>
            </a:r>
          </a:p>
          <a:p>
            <a:pPr>
              <a:buClr>
                <a:srgbClr val="19396E"/>
              </a:buClr>
            </a:pPr>
            <a:r>
              <a:rPr lang="en-US" sz="2800" dirty="0" smtClean="0">
                <a:latin typeface="Calibri" pitchFamily="34" charset="0"/>
              </a:rPr>
              <a:t>Smart Grid Reliability Considerations</a:t>
            </a:r>
          </a:p>
          <a:p>
            <a:pPr>
              <a:buClr>
                <a:srgbClr val="19396E"/>
              </a:buClr>
            </a:pPr>
            <a:r>
              <a:rPr lang="en-US" sz="2800" dirty="0" smtClean="0">
                <a:latin typeface="Calibri" pitchFamily="34" charset="0"/>
              </a:rPr>
              <a:t>Reliability Impacts of Climate Change Initiatives</a:t>
            </a:r>
          </a:p>
          <a:p>
            <a:pPr>
              <a:buClr>
                <a:srgbClr val="19396E"/>
              </a:buClr>
            </a:pPr>
            <a:r>
              <a:rPr lang="en-US" sz="2800" dirty="0" smtClean="0">
                <a:latin typeface="Calibri" pitchFamily="34" charset="0"/>
              </a:rPr>
              <a:t>Effects of Geomagnetic Disturbances on the BPS</a:t>
            </a:r>
          </a:p>
          <a:p>
            <a:pPr>
              <a:buClr>
                <a:srgbClr val="19396E"/>
              </a:buClr>
            </a:pPr>
            <a:r>
              <a:rPr lang="en-US" sz="2800" dirty="0" smtClean="0">
                <a:latin typeface="Calibri" pitchFamily="34" charset="0"/>
              </a:rPr>
              <a:t>Natural Gas and Electric Power Dependencies</a:t>
            </a:r>
          </a:p>
          <a:p>
            <a:pPr>
              <a:buClr>
                <a:srgbClr val="19396E"/>
              </a:buClr>
            </a:pPr>
            <a:endParaRPr lang="en-US" dirty="0" smtClean="0">
              <a:latin typeface="Calibri" pitchFamily="34" charset="0"/>
            </a:endParaRPr>
          </a:p>
          <a:p>
            <a:pPr>
              <a:buClr>
                <a:srgbClr val="19396E"/>
              </a:buClr>
            </a:pPr>
            <a:endParaRPr lang="en-US" dirty="0" smtClean="0">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p:cNvSpPr>
            <a:spLocks noGrp="1" noChangeArrowheads="1"/>
          </p:cNvSpPr>
          <p:nvPr>
            <p:ph type="title"/>
          </p:nvPr>
        </p:nvSpPr>
        <p:spPr>
          <a:xfrm>
            <a:off x="2209801" y="152400"/>
            <a:ext cx="6705600" cy="655638"/>
          </a:xfrm>
        </p:spPr>
        <p:txBody>
          <a:bodyPr/>
          <a:lstStyle/>
          <a:p>
            <a:r>
              <a:rPr lang="en-US" sz="3000" dirty="0" smtClean="0"/>
              <a:t>Performance Analysis of BPS</a:t>
            </a:r>
            <a:endParaRPr lang="en-US" sz="3000" dirty="0"/>
          </a:p>
        </p:txBody>
      </p:sp>
      <p:sp>
        <p:nvSpPr>
          <p:cNvPr id="96260" name="Rectangle 4"/>
          <p:cNvSpPr>
            <a:spLocks noGrp="1" noChangeArrowheads="1"/>
          </p:cNvSpPr>
          <p:nvPr>
            <p:ph type="body" idx="4294967295"/>
          </p:nvPr>
        </p:nvSpPr>
        <p:spPr>
          <a:xfrm>
            <a:off x="457200" y="1600200"/>
            <a:ext cx="8229600" cy="4525963"/>
          </a:xfrm>
          <a:prstGeom prst="rect">
            <a:avLst/>
          </a:prstGeom>
        </p:spPr>
        <p:txBody>
          <a:bodyPr/>
          <a:lstStyle/>
          <a:p>
            <a:pPr>
              <a:buClr>
                <a:srgbClr val="19396E"/>
              </a:buClr>
            </a:pPr>
            <a:r>
              <a:rPr lang="en-US" sz="2800" dirty="0" smtClean="0">
                <a:latin typeface="Calibri" pitchFamily="34" charset="0"/>
              </a:rPr>
              <a:t>Identify </a:t>
            </a:r>
            <a:r>
              <a:rPr lang="en-US" sz="2800" dirty="0">
                <a:latin typeface="Calibri" pitchFamily="34" charset="0"/>
              </a:rPr>
              <a:t>and track key reliability indicators as a means of benchmarking reliability performance and measuring reliability improvements</a:t>
            </a:r>
          </a:p>
          <a:p>
            <a:r>
              <a:rPr lang="en-US" sz="2800" dirty="0">
                <a:latin typeface="Calibri" pitchFamily="34" charset="0"/>
              </a:rPr>
              <a:t>Include assessing available metrics, developing guidelines for acceptable metrics</a:t>
            </a:r>
          </a:p>
          <a:p>
            <a:r>
              <a:rPr lang="en-US" sz="2800" dirty="0">
                <a:latin typeface="Calibri" pitchFamily="34" charset="0"/>
              </a:rPr>
              <a:t>Maintaining reliability performance </a:t>
            </a:r>
            <a:r>
              <a:rPr lang="en-US" sz="2800" dirty="0" smtClean="0">
                <a:latin typeface="Calibri" pitchFamily="34" charset="0"/>
              </a:rPr>
              <a:t>indicators</a:t>
            </a:r>
            <a:endParaRPr lang="en-US" sz="2800" dirty="0">
              <a:latin typeface="Calibri" pitchFamily="34" charset="0"/>
            </a:endParaRPr>
          </a:p>
          <a:p>
            <a:r>
              <a:rPr lang="en-US" sz="2800" dirty="0">
                <a:latin typeface="Calibri" pitchFamily="34" charset="0"/>
              </a:rPr>
              <a:t>Developing appropriate reliability performance </a:t>
            </a:r>
            <a:r>
              <a:rPr lang="en-US" sz="2800" dirty="0" smtClean="0">
                <a:latin typeface="Calibri" pitchFamily="34" charset="0"/>
              </a:rPr>
              <a:t>benchmarks</a:t>
            </a:r>
          </a:p>
          <a:p>
            <a:pPr>
              <a:buNone/>
            </a:pPr>
            <a:endParaRPr lang="en-US" sz="2400" dirty="0" smtClean="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2209801" y="152400"/>
            <a:ext cx="6705600" cy="655638"/>
          </a:xfrm>
          <a:noFill/>
          <a:ln/>
        </p:spPr>
        <p:txBody>
          <a:bodyPr/>
          <a:lstStyle/>
          <a:p>
            <a:r>
              <a:rPr lang="en-US" sz="3000" dirty="0" smtClean="0">
                <a:effectLst/>
              </a:rPr>
              <a:t>Equipment Performance - ADS</a:t>
            </a:r>
          </a:p>
        </p:txBody>
      </p:sp>
      <p:sp>
        <p:nvSpPr>
          <p:cNvPr id="250883" name="Rectangle 3"/>
          <p:cNvSpPr>
            <a:spLocks noGrp="1" noChangeArrowheads="1"/>
          </p:cNvSpPr>
          <p:nvPr>
            <p:ph type="body" idx="4294967295"/>
          </p:nvPr>
        </p:nvSpPr>
        <p:spPr>
          <a:xfrm>
            <a:off x="457200" y="1447800"/>
            <a:ext cx="8229600" cy="5334000"/>
          </a:xfrm>
          <a:prstGeom prst="rect">
            <a:avLst/>
          </a:prstGeom>
        </p:spPr>
        <p:txBody>
          <a:bodyPr/>
          <a:lstStyle/>
          <a:p>
            <a:pPr>
              <a:lnSpc>
                <a:spcPct val="70000"/>
              </a:lnSpc>
              <a:buNone/>
              <a:defRPr/>
            </a:pPr>
            <a:r>
              <a:rPr lang="en-US" sz="2400" b="1" i="1" dirty="0" smtClean="0"/>
              <a:t>              </a:t>
            </a:r>
            <a:r>
              <a:rPr lang="en-US" sz="2800" b="1" i="1" dirty="0" smtClean="0">
                <a:latin typeface="Calibri" pitchFamily="34" charset="0"/>
              </a:rPr>
              <a:t>  </a:t>
            </a:r>
            <a:r>
              <a:rPr lang="en-US" sz="2800" i="1" dirty="0" smtClean="0">
                <a:latin typeface="Calibri" pitchFamily="34" charset="0"/>
              </a:rPr>
              <a:t>ADS = Availability Data Systems</a:t>
            </a:r>
          </a:p>
          <a:p>
            <a:pPr>
              <a:lnSpc>
                <a:spcPct val="70000"/>
              </a:lnSpc>
              <a:buNone/>
              <a:defRPr/>
            </a:pPr>
            <a:endParaRPr lang="en-US" sz="2800" b="1" i="1" dirty="0" smtClean="0">
              <a:latin typeface="Calibri" pitchFamily="34" charset="0"/>
            </a:endParaRPr>
          </a:p>
          <a:p>
            <a:pPr>
              <a:buNone/>
              <a:defRPr/>
            </a:pPr>
            <a:r>
              <a:rPr lang="en-US" sz="2800" dirty="0" smtClean="0">
                <a:latin typeface="Calibri" pitchFamily="34" charset="0"/>
              </a:rPr>
              <a:t>NERC has:</a:t>
            </a:r>
          </a:p>
          <a:p>
            <a:pPr lvl="1">
              <a:defRPr/>
            </a:pPr>
            <a:r>
              <a:rPr lang="en-US" dirty="0" smtClean="0">
                <a:latin typeface="Calibri" pitchFamily="34" charset="0"/>
              </a:rPr>
              <a:t>GADS (1972) – mandatory beginning 2012</a:t>
            </a:r>
          </a:p>
          <a:p>
            <a:pPr lvl="1">
              <a:defRPr/>
            </a:pPr>
            <a:r>
              <a:rPr lang="en-US" dirty="0" smtClean="0">
                <a:latin typeface="Calibri" pitchFamily="34" charset="0"/>
              </a:rPr>
              <a:t>TADS (2008) – mandatory reporting</a:t>
            </a:r>
          </a:p>
          <a:p>
            <a:pPr lvl="1">
              <a:defRPr/>
            </a:pPr>
            <a:r>
              <a:rPr lang="en-US" dirty="0" smtClean="0">
                <a:latin typeface="Calibri" pitchFamily="34" charset="0"/>
              </a:rPr>
              <a:t>DADS (2011) – mandatory reporting</a:t>
            </a:r>
          </a:p>
          <a:p>
            <a:pPr lvl="1">
              <a:buNone/>
              <a:defRPr/>
            </a:pPr>
            <a:endParaRPr lang="en-US" dirty="0" smtClean="0">
              <a:latin typeface="Calibri" pitchFamily="34" charset="0"/>
            </a:endParaRPr>
          </a:p>
          <a:p>
            <a:pPr lvl="1">
              <a:buNone/>
              <a:defRPr/>
            </a:pPr>
            <a:r>
              <a:rPr lang="en-US" dirty="0" smtClean="0">
                <a:latin typeface="Calibri" pitchFamily="34" charset="0"/>
              </a:rPr>
              <a:t>Provides data that feeds into benchmarking, reliability analysis, and system risk index </a:t>
            </a:r>
          </a:p>
          <a:p>
            <a:pPr>
              <a:buNone/>
              <a:defRPr/>
            </a:pPr>
            <a:endParaRPr lang="en-US" sz="2000" dirty="0" smtClean="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182562"/>
            <a:ext cx="6858000" cy="655638"/>
          </a:xfrm>
        </p:spPr>
        <p:txBody>
          <a:bodyPr/>
          <a:lstStyle/>
          <a:p>
            <a:r>
              <a:rPr lang="en-US" sz="2800" dirty="0" smtClean="0"/>
              <a:t>Reliability Risk Analysis and Control</a:t>
            </a:r>
            <a:endParaRPr lang="en-US" sz="2800" dirty="0"/>
          </a:p>
        </p:txBody>
      </p:sp>
      <p:sp>
        <p:nvSpPr>
          <p:cNvPr id="3" name="Text Placeholder 2"/>
          <p:cNvSpPr>
            <a:spLocks noGrp="1"/>
          </p:cNvSpPr>
          <p:nvPr>
            <p:ph type="body" sz="half" idx="2"/>
          </p:nvPr>
        </p:nvSpPr>
        <p:spPr>
          <a:xfrm>
            <a:off x="346074" y="1371600"/>
            <a:ext cx="7578726" cy="4876800"/>
          </a:xfrm>
        </p:spPr>
        <p:txBody>
          <a:bodyPr/>
          <a:lstStyle/>
          <a:p>
            <a:r>
              <a:rPr lang="en-US" dirty="0" smtClean="0"/>
              <a:t>Works with Events Analysis, Reliability Assessments, and Performance Analysis to identify key reliability risks</a:t>
            </a:r>
          </a:p>
          <a:p>
            <a:r>
              <a:rPr lang="en-US" dirty="0" smtClean="0"/>
              <a:t>Supports the Reliability Issues Steering Committee (RISC)</a:t>
            </a:r>
          </a:p>
          <a:p>
            <a:r>
              <a:rPr lang="en-US" dirty="0" smtClean="0"/>
              <a:t>Administers RISC processes for cataloging, analyzing, and controlling reliability risk</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5152900" y="1242950"/>
            <a:ext cx="1143000" cy="1447800"/>
          </a:xfrm>
          <a:prstGeom prst="rect">
            <a:avLst/>
          </a:prstGeom>
          <a:solidFill>
            <a:schemeClr val="tx1">
              <a:lumMod val="85000"/>
              <a:lumOff val="15000"/>
            </a:schemeClr>
          </a:solidFill>
          <a:ln w="9525" cap="flat" cmpd="sng" algn="ctr">
            <a:noFill/>
            <a:prstDash val="solid"/>
            <a:round/>
            <a:headEnd type="none" w="med" len="med"/>
            <a:tailEnd type="none" w="med" len="med"/>
          </a:ln>
          <a:effectLst>
            <a:glow rad="139700">
              <a:srgbClr val="000000">
                <a:alpha val="89020"/>
              </a:srgb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grpSp>
        <p:nvGrpSpPr>
          <p:cNvPr id="2" name="Group 45"/>
          <p:cNvGrpSpPr/>
          <p:nvPr/>
        </p:nvGrpSpPr>
        <p:grpSpPr>
          <a:xfrm>
            <a:off x="2133600" y="1447800"/>
            <a:ext cx="6777979" cy="4722397"/>
            <a:chOff x="2217725" y="1532510"/>
            <a:chExt cx="6777979" cy="4722397"/>
          </a:xfrm>
          <a:solidFill>
            <a:schemeClr val="tx1">
              <a:lumMod val="85000"/>
              <a:lumOff val="15000"/>
            </a:schemeClr>
          </a:solidFill>
          <a:effectLst>
            <a:glow rad="139700">
              <a:srgbClr val="000000">
                <a:alpha val="80000"/>
              </a:srgbClr>
            </a:glow>
          </a:effectLst>
        </p:grpSpPr>
        <p:sp>
          <p:nvSpPr>
            <p:cNvPr id="31" name="Block Arc 30"/>
            <p:cNvSpPr/>
            <p:nvPr/>
          </p:nvSpPr>
          <p:spPr>
            <a:xfrm rot="20673214" flipH="1">
              <a:off x="4972525" y="1785813"/>
              <a:ext cx="3584251" cy="3493739"/>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nvGrpSpPr>
            <p:cNvPr id="3" name="Group 15"/>
            <p:cNvGrpSpPr/>
            <p:nvPr/>
          </p:nvGrpSpPr>
          <p:grpSpPr>
            <a:xfrm>
              <a:off x="5411452" y="2561720"/>
              <a:ext cx="3584252" cy="3693187"/>
              <a:chOff x="4085211" y="1883323"/>
              <a:chExt cx="4753990" cy="4898477"/>
            </a:xfrm>
            <a:grpFill/>
          </p:grpSpPr>
          <p:sp>
            <p:nvSpPr>
              <p:cNvPr id="35" name="Block Arc 34"/>
              <p:cNvSpPr/>
              <p:nvPr/>
            </p:nvSpPr>
            <p:spPr>
              <a:xfrm rot="4631780" flipH="1">
                <a:off x="4145237" y="1823297"/>
                <a:ext cx="4633937" cy="4753990"/>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6" name="Isosceles Triangle 35"/>
              <p:cNvSpPr/>
              <p:nvPr/>
            </p:nvSpPr>
            <p:spPr>
              <a:xfrm rot="15835392" flipH="1">
                <a:off x="5754568" y="5370074"/>
                <a:ext cx="1543532" cy="12799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grpSp>
        <p:grpSp>
          <p:nvGrpSpPr>
            <p:cNvPr id="4" name="Group 18"/>
            <p:cNvGrpSpPr/>
            <p:nvPr/>
          </p:nvGrpSpPr>
          <p:grpSpPr>
            <a:xfrm>
              <a:off x="5365709" y="2553966"/>
              <a:ext cx="3629993" cy="3493739"/>
              <a:chOff x="4024540" y="1873038"/>
              <a:chExt cx="4814660" cy="4633938"/>
            </a:xfrm>
            <a:grpFill/>
          </p:grpSpPr>
          <p:sp>
            <p:nvSpPr>
              <p:cNvPr id="38" name="Block Arc 37"/>
              <p:cNvSpPr/>
              <p:nvPr/>
            </p:nvSpPr>
            <p:spPr>
              <a:xfrm rot="11785982" flipH="1">
                <a:off x="4085211" y="1873038"/>
                <a:ext cx="4753989" cy="4633938"/>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9" name="Isosceles Triangle 38"/>
              <p:cNvSpPr/>
              <p:nvPr/>
            </p:nvSpPr>
            <p:spPr>
              <a:xfrm rot="1416649" flipH="1">
                <a:off x="4024540" y="2727448"/>
                <a:ext cx="1583520" cy="12475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grpSp>
        <p:grpSp>
          <p:nvGrpSpPr>
            <p:cNvPr id="5" name="Group 30"/>
            <p:cNvGrpSpPr/>
            <p:nvPr/>
          </p:nvGrpSpPr>
          <p:grpSpPr>
            <a:xfrm>
              <a:off x="2217725" y="1532510"/>
              <a:ext cx="2820184" cy="987167"/>
              <a:chOff x="1477532" y="1271151"/>
              <a:chExt cx="3324627" cy="1163740"/>
            </a:xfrm>
            <a:grpFill/>
          </p:grpSpPr>
          <p:sp>
            <p:nvSpPr>
              <p:cNvPr id="41" name="Isosceles Triangle 40"/>
              <p:cNvSpPr/>
              <p:nvPr/>
            </p:nvSpPr>
            <p:spPr>
              <a:xfrm rot="5400000" flipH="1">
                <a:off x="3737794" y="1370525"/>
                <a:ext cx="1163740" cy="9649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sp>
            <p:nvSpPr>
              <p:cNvPr id="42" name="Rectangle 41"/>
              <p:cNvSpPr/>
              <p:nvPr/>
            </p:nvSpPr>
            <p:spPr>
              <a:xfrm>
                <a:off x="1477532" y="1545252"/>
                <a:ext cx="2687707" cy="5938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grpSp>
        <p:grpSp>
          <p:nvGrpSpPr>
            <p:cNvPr id="7" name="Group 42"/>
            <p:cNvGrpSpPr/>
            <p:nvPr/>
          </p:nvGrpSpPr>
          <p:grpSpPr>
            <a:xfrm>
              <a:off x="5411452" y="2553966"/>
              <a:ext cx="3584251" cy="3493739"/>
              <a:chOff x="4085211" y="1873038"/>
              <a:chExt cx="4753989" cy="4633938"/>
            </a:xfrm>
            <a:grpFill/>
          </p:grpSpPr>
          <p:sp>
            <p:nvSpPr>
              <p:cNvPr id="44" name="Isosceles Triangle 43"/>
              <p:cNvSpPr/>
              <p:nvPr/>
            </p:nvSpPr>
            <p:spPr>
              <a:xfrm rot="8596767" flipH="1">
                <a:off x="7212388" y="2598030"/>
                <a:ext cx="1583520" cy="12475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sp>
            <p:nvSpPr>
              <p:cNvPr id="45" name="Block Arc 44"/>
              <p:cNvSpPr/>
              <p:nvPr/>
            </p:nvSpPr>
            <p:spPr>
              <a:xfrm rot="18958722" flipH="1">
                <a:off x="4085211" y="1873038"/>
                <a:ext cx="4753989" cy="4633938"/>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grpSp>
      <p:sp>
        <p:nvSpPr>
          <p:cNvPr id="29" name="Title 28"/>
          <p:cNvSpPr>
            <a:spLocks noGrp="1"/>
          </p:cNvSpPr>
          <p:nvPr>
            <p:ph type="title"/>
          </p:nvPr>
        </p:nvSpPr>
        <p:spPr/>
        <p:txBody>
          <a:bodyPr/>
          <a:lstStyle/>
          <a:p>
            <a:r>
              <a:rPr lang="en-US" sz="3000" dirty="0" smtClean="0"/>
              <a:t>Conceptual RISC Process</a:t>
            </a:r>
            <a:endParaRPr lang="en-US" sz="3000" dirty="0"/>
          </a:p>
        </p:txBody>
      </p:sp>
      <p:sp>
        <p:nvSpPr>
          <p:cNvPr id="6" name="Block Arc 5"/>
          <p:cNvSpPr/>
          <p:nvPr/>
        </p:nvSpPr>
        <p:spPr>
          <a:xfrm rot="20673214" flipH="1">
            <a:off x="4820125" y="1633413"/>
            <a:ext cx="3584251" cy="3493739"/>
          </a:xfrm>
          <a:prstGeom prst="blockArc">
            <a:avLst>
              <a:gd name="adj1" fmla="val 10800000"/>
              <a:gd name="adj2" fmla="val 15702221"/>
              <a:gd name="adj3" fmla="val 17793"/>
            </a:avLst>
          </a:prstGeom>
          <a:gradFill flip="none" rotWithShape="1">
            <a:gsLst>
              <a:gs pos="20000">
                <a:schemeClr val="tx1"/>
              </a:gs>
              <a:gs pos="50000">
                <a:srgbClr val="00B050"/>
              </a:gs>
              <a:gs pos="100000">
                <a:srgbClr val="00B050"/>
              </a:gs>
            </a:gsLst>
            <a:lin ang="15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nvGrpSpPr>
          <p:cNvPr id="8" name="Group 15"/>
          <p:cNvGrpSpPr/>
          <p:nvPr/>
        </p:nvGrpSpPr>
        <p:grpSpPr>
          <a:xfrm>
            <a:off x="5259052" y="2409320"/>
            <a:ext cx="3584252" cy="3693187"/>
            <a:chOff x="4085211" y="1883323"/>
            <a:chExt cx="4753990" cy="4898477"/>
          </a:xfrm>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18900000" scaled="1"/>
            <a:tileRect/>
          </a:gradFill>
        </p:grpSpPr>
        <p:sp>
          <p:nvSpPr>
            <p:cNvPr id="17" name="Block Arc 16"/>
            <p:cNvSpPr/>
            <p:nvPr/>
          </p:nvSpPr>
          <p:spPr>
            <a:xfrm rot="4631780" flipH="1">
              <a:off x="4145237" y="1823297"/>
              <a:ext cx="4633937" cy="4753990"/>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8" name="Isosceles Triangle 17"/>
            <p:cNvSpPr/>
            <p:nvPr/>
          </p:nvSpPr>
          <p:spPr>
            <a:xfrm rot="15835392" flipH="1">
              <a:off x="5754568" y="5370074"/>
              <a:ext cx="1543532" cy="12799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grpSp>
      <p:grpSp>
        <p:nvGrpSpPr>
          <p:cNvPr id="9" name="Group 18"/>
          <p:cNvGrpSpPr/>
          <p:nvPr/>
        </p:nvGrpSpPr>
        <p:grpSpPr>
          <a:xfrm>
            <a:off x="5213309" y="2401566"/>
            <a:ext cx="3629993" cy="3493739"/>
            <a:chOff x="4024540" y="1873038"/>
            <a:chExt cx="4814660" cy="4633938"/>
          </a:xfrm>
          <a:gradFill flip="none" rotWithShape="1">
            <a:gsLst>
              <a:gs pos="0">
                <a:srgbClr val="5D85A9">
                  <a:shade val="30000"/>
                  <a:satMod val="115000"/>
                </a:srgbClr>
              </a:gs>
              <a:gs pos="50000">
                <a:srgbClr val="5D85A9">
                  <a:shade val="67500"/>
                  <a:satMod val="115000"/>
                </a:srgbClr>
              </a:gs>
              <a:gs pos="100000">
                <a:srgbClr val="5D85A9">
                  <a:shade val="100000"/>
                  <a:satMod val="115000"/>
                </a:srgbClr>
              </a:gs>
            </a:gsLst>
            <a:lin ang="5400000" scaled="1"/>
            <a:tileRect/>
          </a:gradFill>
        </p:grpSpPr>
        <p:sp>
          <p:nvSpPr>
            <p:cNvPr id="20" name="Block Arc 19"/>
            <p:cNvSpPr/>
            <p:nvPr/>
          </p:nvSpPr>
          <p:spPr>
            <a:xfrm rot="11785982" flipH="1">
              <a:off x="4085211" y="1873038"/>
              <a:ext cx="4753989" cy="4633938"/>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ffectLst/>
              </a:endParaRPr>
            </a:p>
          </p:txBody>
        </p:sp>
        <p:sp>
          <p:nvSpPr>
            <p:cNvPr id="21" name="Isosceles Triangle 20"/>
            <p:cNvSpPr/>
            <p:nvPr/>
          </p:nvSpPr>
          <p:spPr>
            <a:xfrm rot="1416649" flipH="1">
              <a:off x="4024540" y="2727448"/>
              <a:ext cx="1583520" cy="12475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effectLst/>
              </a:endParaRPr>
            </a:p>
          </p:txBody>
        </p:sp>
      </p:grpSp>
      <p:grpSp>
        <p:nvGrpSpPr>
          <p:cNvPr id="10" name="Group 30"/>
          <p:cNvGrpSpPr/>
          <p:nvPr/>
        </p:nvGrpSpPr>
        <p:grpSpPr>
          <a:xfrm>
            <a:off x="2081150" y="1380110"/>
            <a:ext cx="2828109" cy="987167"/>
            <a:chOff x="1468189" y="1271151"/>
            <a:chExt cx="3333970" cy="1163740"/>
          </a:xfrm>
          <a:gradFill flip="none" rotWithShape="1">
            <a:gsLst>
              <a:gs pos="0">
                <a:schemeClr val="tx1">
                  <a:lumMod val="85000"/>
                  <a:lumOff val="15000"/>
                </a:schemeClr>
              </a:gs>
              <a:gs pos="50000">
                <a:srgbClr val="00B050"/>
              </a:gs>
              <a:gs pos="100000">
                <a:srgbClr val="00B050"/>
              </a:gs>
            </a:gsLst>
            <a:lin ang="10800000" scaled="1"/>
            <a:tileRect/>
          </a:gradFill>
        </p:grpSpPr>
        <p:sp>
          <p:nvSpPr>
            <p:cNvPr id="22" name="Isosceles Triangle 21"/>
            <p:cNvSpPr/>
            <p:nvPr/>
          </p:nvSpPr>
          <p:spPr>
            <a:xfrm rot="5400000" flipH="1">
              <a:off x="3737794" y="1370525"/>
              <a:ext cx="1163740" cy="9649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sp>
          <p:nvSpPr>
            <p:cNvPr id="23" name="Rectangle 22"/>
            <p:cNvSpPr/>
            <p:nvPr/>
          </p:nvSpPr>
          <p:spPr>
            <a:xfrm>
              <a:off x="1468189" y="1545252"/>
              <a:ext cx="2697051" cy="5938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grpSp>
      <p:sp>
        <p:nvSpPr>
          <p:cNvPr id="24" name="Folded Corner 23"/>
          <p:cNvSpPr/>
          <p:nvPr/>
        </p:nvSpPr>
        <p:spPr>
          <a:xfrm>
            <a:off x="5043633" y="1098798"/>
            <a:ext cx="1149014" cy="1493718"/>
          </a:xfrm>
          <a:prstGeom prst="foldedCorner">
            <a:avLst/>
          </a:prstGeom>
          <a:gradFill flip="none" rotWithShape="1">
            <a:gsLst>
              <a:gs pos="0">
                <a:srgbClr val="E1E1CD">
                  <a:shade val="30000"/>
                  <a:satMod val="115000"/>
                </a:srgbClr>
              </a:gs>
              <a:gs pos="50000">
                <a:srgbClr val="E1E1CD">
                  <a:shade val="67500"/>
                  <a:satMod val="115000"/>
                </a:srgbClr>
              </a:gs>
              <a:gs pos="100000">
                <a:srgbClr val="E1E1CD">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latin typeface="Calibri" pitchFamily="34" charset="0"/>
            </a:endParaRPr>
          </a:p>
        </p:txBody>
      </p:sp>
      <p:grpSp>
        <p:nvGrpSpPr>
          <p:cNvPr id="11" name="Group 24"/>
          <p:cNvGrpSpPr/>
          <p:nvPr/>
        </p:nvGrpSpPr>
        <p:grpSpPr>
          <a:xfrm>
            <a:off x="5259052" y="2401566"/>
            <a:ext cx="3584251" cy="3493739"/>
            <a:chOff x="4085211" y="1873038"/>
            <a:chExt cx="4753989" cy="4633938"/>
          </a:xfrm>
          <a:gradFill flip="none" rotWithShape="1">
            <a:gsLst>
              <a:gs pos="0">
                <a:schemeClr val="accent1">
                  <a:lumMod val="90000"/>
                  <a:shade val="30000"/>
                  <a:satMod val="115000"/>
                </a:schemeClr>
              </a:gs>
              <a:gs pos="50000">
                <a:schemeClr val="accent1">
                  <a:lumMod val="90000"/>
                  <a:shade val="67500"/>
                  <a:satMod val="115000"/>
                </a:schemeClr>
              </a:gs>
              <a:gs pos="100000">
                <a:schemeClr val="accent1">
                  <a:lumMod val="90000"/>
                  <a:shade val="100000"/>
                  <a:satMod val="115000"/>
                </a:schemeClr>
              </a:gs>
            </a:gsLst>
            <a:lin ang="10800000" scaled="1"/>
            <a:tileRect/>
          </a:gradFill>
        </p:grpSpPr>
        <p:sp>
          <p:nvSpPr>
            <p:cNvPr id="26" name="Isosceles Triangle 25"/>
            <p:cNvSpPr/>
            <p:nvPr/>
          </p:nvSpPr>
          <p:spPr>
            <a:xfrm rot="8596767" flipH="1">
              <a:off x="7212388" y="2598030"/>
              <a:ext cx="1583520" cy="12475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p>
          </p:txBody>
        </p:sp>
        <p:sp>
          <p:nvSpPr>
            <p:cNvPr id="27" name="Block Arc 26"/>
            <p:cNvSpPr/>
            <p:nvPr/>
          </p:nvSpPr>
          <p:spPr>
            <a:xfrm rot="18958722" flipH="1">
              <a:off x="4085211" y="1873038"/>
              <a:ext cx="4753989" cy="4633938"/>
            </a:xfrm>
            <a:prstGeom prst="blockArc">
              <a:avLst>
                <a:gd name="adj1" fmla="val 10800000"/>
                <a:gd name="adj2" fmla="val 15702221"/>
                <a:gd name="adj3" fmla="val 1779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sp>
        <p:nvSpPr>
          <p:cNvPr id="50" name="Rectangle 49"/>
          <p:cNvSpPr/>
          <p:nvPr/>
        </p:nvSpPr>
        <p:spPr>
          <a:xfrm rot="339051">
            <a:off x="5487946" y="2743200"/>
            <a:ext cx="3124200" cy="3281066"/>
          </a:xfrm>
          <a:prstGeom prst="rect">
            <a:avLst/>
          </a:prstGeom>
          <a:noFill/>
        </p:spPr>
        <p:txBody>
          <a:bodyPr wrap="none" lIns="91440" tIns="45720" rIns="91440" bIns="45720">
            <a:prstTxWarp prst="textArchUp">
              <a:avLst>
                <a:gd name="adj" fmla="val 14461732"/>
              </a:avLst>
            </a:prstTxWarp>
            <a:spAutoFit/>
          </a:bodyPr>
          <a:lstStyle/>
          <a:p>
            <a:pPr algn="ctr"/>
            <a:r>
              <a:rPr lang="en-US" sz="3200" b="1" dirty="0" smtClean="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rPr>
              <a:t>Analyze</a:t>
            </a:r>
            <a:endParaRPr lang="en-US" sz="3200" b="1" dirty="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endParaRPr>
          </a:p>
        </p:txBody>
      </p:sp>
      <p:sp>
        <p:nvSpPr>
          <p:cNvPr id="52" name="Rectangle 51"/>
          <p:cNvSpPr/>
          <p:nvPr/>
        </p:nvSpPr>
        <p:spPr>
          <a:xfrm rot="18777562">
            <a:off x="6812491" y="4393724"/>
            <a:ext cx="1928750" cy="923330"/>
          </a:xfrm>
          <a:prstGeom prst="rect">
            <a:avLst/>
          </a:prstGeom>
          <a:noFill/>
        </p:spPr>
        <p:txBody>
          <a:bodyPr wrap="none" lIns="91440" tIns="45720" rIns="91440" bIns="45720">
            <a:prstTxWarp prst="textArchDown">
              <a:avLst/>
            </a:prstTxWarp>
            <a:spAutoFit/>
          </a:bodyPr>
          <a:lstStyle/>
          <a:p>
            <a:pPr algn="ctr"/>
            <a:r>
              <a:rPr lang="en-US" sz="3200" b="1" cap="none" spc="0" dirty="0" smtClean="0">
                <a:ln w="3175">
                  <a:solidFill>
                    <a:schemeClr val="tx1"/>
                  </a:solidFill>
                  <a:prstDash val="solid"/>
                  <a:miter lim="800000"/>
                </a:ln>
                <a:solidFill>
                  <a:schemeClr val="bg1"/>
                </a:solidFill>
                <a:effectLst>
                  <a:outerShdw blurRad="25500" dist="23000" dir="7020000" algn="tl">
                    <a:srgbClr val="000000">
                      <a:alpha val="50000"/>
                    </a:srgbClr>
                  </a:outerShdw>
                </a:effectLst>
              </a:rPr>
              <a:t>Improve</a:t>
            </a:r>
            <a:endParaRPr lang="en-US" sz="3200" b="1" cap="none" spc="0" dirty="0">
              <a:ln w="3175">
                <a:solidFill>
                  <a:schemeClr val="tx1"/>
                </a:solidFill>
                <a:prstDash val="solid"/>
                <a:miter lim="800000"/>
              </a:ln>
              <a:solidFill>
                <a:schemeClr val="bg1"/>
              </a:solidFill>
              <a:effectLst>
                <a:outerShdw blurRad="25500" dist="23000" dir="7020000" algn="tl">
                  <a:srgbClr val="000000">
                    <a:alpha val="50000"/>
                  </a:srgbClr>
                </a:outerShdw>
              </a:effectLst>
            </a:endParaRPr>
          </a:p>
        </p:txBody>
      </p:sp>
      <p:sp>
        <p:nvSpPr>
          <p:cNvPr id="56" name="Rectangle 55"/>
          <p:cNvSpPr/>
          <p:nvPr/>
        </p:nvSpPr>
        <p:spPr>
          <a:xfrm rot="4125056">
            <a:off x="5125328" y="3977777"/>
            <a:ext cx="1928750" cy="923330"/>
          </a:xfrm>
          <a:prstGeom prst="rect">
            <a:avLst/>
          </a:prstGeom>
          <a:noFill/>
        </p:spPr>
        <p:txBody>
          <a:bodyPr wrap="none" lIns="91440" tIns="45720" rIns="91440" bIns="45720">
            <a:prstTxWarp prst="textArchDown">
              <a:avLst/>
            </a:prstTxWarp>
            <a:spAutoFit/>
          </a:bodyPr>
          <a:lstStyle/>
          <a:p>
            <a:pPr algn="ctr"/>
            <a:r>
              <a:rPr lang="en-US" sz="3200" b="1" cap="none" spc="0" dirty="0" smtClean="0">
                <a:ln w="3175">
                  <a:solidFill>
                    <a:schemeClr val="tx1"/>
                  </a:solidFill>
                  <a:prstDash val="solid"/>
                  <a:miter lim="800000"/>
                </a:ln>
                <a:solidFill>
                  <a:schemeClr val="bg1"/>
                </a:solidFill>
                <a:effectLst>
                  <a:outerShdw blurRad="25500" dist="23000" dir="7020000" algn="tl">
                    <a:srgbClr val="000000">
                      <a:alpha val="50000"/>
                    </a:srgbClr>
                  </a:outerShdw>
                </a:effectLst>
              </a:rPr>
              <a:t>Monitor</a:t>
            </a:r>
            <a:endParaRPr lang="en-US" sz="3200" b="1" cap="none" spc="0" dirty="0">
              <a:ln w="3175">
                <a:solidFill>
                  <a:schemeClr val="tx1"/>
                </a:solidFill>
                <a:prstDash val="solid"/>
                <a:miter lim="800000"/>
              </a:ln>
              <a:solidFill>
                <a:schemeClr val="bg1"/>
              </a:solidFill>
              <a:effectLst>
                <a:outerShdw blurRad="25500" dist="23000" dir="7020000" algn="tl">
                  <a:srgbClr val="000000">
                    <a:alpha val="50000"/>
                  </a:srgbClr>
                </a:outerShdw>
              </a:effectLst>
            </a:endParaRPr>
          </a:p>
        </p:txBody>
      </p:sp>
      <p:sp>
        <p:nvSpPr>
          <p:cNvPr id="57" name="Rectangle 56"/>
          <p:cNvSpPr/>
          <p:nvPr/>
        </p:nvSpPr>
        <p:spPr>
          <a:xfrm rot="1366876">
            <a:off x="4973022" y="1957045"/>
            <a:ext cx="3124200" cy="3281066"/>
          </a:xfrm>
          <a:prstGeom prst="rect">
            <a:avLst/>
          </a:prstGeom>
          <a:noFill/>
        </p:spPr>
        <p:txBody>
          <a:bodyPr wrap="none" lIns="91440" tIns="45720" rIns="91440" bIns="45720">
            <a:prstTxWarp prst="textArchUp">
              <a:avLst>
                <a:gd name="adj" fmla="val 14461732"/>
              </a:avLst>
            </a:prstTxWarp>
            <a:spAutoFit/>
          </a:bodyPr>
          <a:lstStyle/>
          <a:p>
            <a:pPr algn="ctr"/>
            <a:r>
              <a:rPr lang="en-US" sz="3200" b="1" dirty="0" smtClean="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rPr>
              <a:t>New</a:t>
            </a:r>
            <a:endParaRPr lang="en-US" sz="3200" b="1" dirty="0">
              <a:ln w="12700">
                <a:solidFill>
                  <a:schemeClr val="tx2">
                    <a:satMod val="155000"/>
                  </a:schemeClr>
                </a:solidFill>
                <a:prstDash val="solid"/>
              </a:ln>
              <a:solidFill>
                <a:schemeClr val="bg1">
                  <a:lumMod val="95000"/>
                </a:schemeClr>
              </a:solidFill>
              <a:effectLst>
                <a:outerShdw blurRad="41275" dist="20320" dir="1800000" algn="tl" rotWithShape="0">
                  <a:srgbClr val="000000">
                    <a:alpha val="40000"/>
                  </a:srgbClr>
                </a:outerShdw>
              </a:effectLst>
            </a:endParaRPr>
          </a:p>
        </p:txBody>
      </p:sp>
      <p:sp>
        <p:nvSpPr>
          <p:cNvPr id="58" name="Rectangle 57"/>
          <p:cNvSpPr/>
          <p:nvPr/>
        </p:nvSpPr>
        <p:spPr>
          <a:xfrm>
            <a:off x="2395850" y="1559625"/>
            <a:ext cx="1846980" cy="584775"/>
          </a:xfrm>
          <a:prstGeom prst="rect">
            <a:avLst/>
          </a:prstGeom>
          <a:noFill/>
        </p:spPr>
        <p:txBody>
          <a:bodyPr wrap="none" lIns="91440" tIns="45720" rIns="91440" bIns="45720">
            <a:spAutoFit/>
          </a:bodyPr>
          <a:lstStyle/>
          <a:p>
            <a:pPr algn="ctr"/>
            <a:r>
              <a:rPr lang="en-US" sz="3200" b="1" dirty="0" smtClean="0">
                <a:ln w="6350">
                  <a:solidFill>
                    <a:schemeClr val="tx1"/>
                  </a:solidFill>
                  <a:prstDash val="solid"/>
                  <a:miter lim="800000"/>
                </a:ln>
                <a:solidFill>
                  <a:schemeClr val="bg1"/>
                </a:solidFill>
                <a:effectLst>
                  <a:outerShdw blurRad="25500" dist="23000" dir="7020000" algn="tl">
                    <a:srgbClr val="000000">
                      <a:alpha val="50000"/>
                    </a:srgbClr>
                  </a:outerShdw>
                </a:effectLst>
              </a:rPr>
              <a:t>Concern</a:t>
            </a:r>
            <a:endParaRPr lang="en-US" sz="3200" b="1" cap="none" spc="0" dirty="0">
              <a:ln w="6350">
                <a:solidFill>
                  <a:schemeClr val="tx1"/>
                </a:solidFill>
                <a:prstDash val="solid"/>
                <a:miter lim="800000"/>
              </a:ln>
              <a:solidFill>
                <a:schemeClr val="bg1"/>
              </a:solidFill>
              <a:effectLst>
                <a:outerShdw blurRad="25500" dist="23000" dir="7020000" algn="tl">
                  <a:srgbClr val="000000">
                    <a:alpha val="50000"/>
                  </a:srgbClr>
                </a:outerShdw>
              </a:effectLst>
            </a:endParaRPr>
          </a:p>
        </p:txBody>
      </p:sp>
      <p:sp>
        <p:nvSpPr>
          <p:cNvPr id="59" name="Rectangle 58"/>
          <p:cNvSpPr/>
          <p:nvPr/>
        </p:nvSpPr>
        <p:spPr>
          <a:xfrm>
            <a:off x="5014716" y="1295400"/>
            <a:ext cx="1189749" cy="830997"/>
          </a:xfrm>
          <a:prstGeom prst="rect">
            <a:avLst/>
          </a:prstGeom>
          <a:noFill/>
        </p:spPr>
        <p:txBody>
          <a:bodyPr wrap="none" lIns="91440" tIns="45720" rIns="91440" bIns="45720">
            <a:spAutoFit/>
          </a:bodyPr>
          <a:lstStyle/>
          <a:p>
            <a:pPr algn="ctr"/>
            <a:r>
              <a:rPr lang="en-US" sz="1600" b="1" dirty="0" smtClean="0">
                <a:ln w="6350">
                  <a:noFill/>
                  <a:prstDash val="solid"/>
                  <a:miter lim="800000"/>
                </a:ln>
                <a:effectLst>
                  <a:outerShdw blurRad="139700" dist="177800" dir="1680000" algn="tl">
                    <a:srgbClr val="000000">
                      <a:alpha val="50000"/>
                    </a:srgbClr>
                  </a:outerShdw>
                </a:effectLst>
              </a:rPr>
              <a:t>Prioritized</a:t>
            </a:r>
          </a:p>
          <a:p>
            <a:pPr algn="ctr"/>
            <a:r>
              <a:rPr lang="en-US" sz="1600" b="1" cap="none" spc="0" dirty="0" smtClean="0">
                <a:ln w="6350">
                  <a:noFill/>
                  <a:prstDash val="solid"/>
                  <a:miter lim="800000"/>
                </a:ln>
                <a:effectLst>
                  <a:outerShdw blurRad="139700" dist="177800" dir="1680000" algn="tl">
                    <a:srgbClr val="000000">
                      <a:alpha val="50000"/>
                    </a:srgbClr>
                  </a:outerShdw>
                </a:effectLst>
              </a:rPr>
              <a:t>Risk</a:t>
            </a:r>
          </a:p>
          <a:p>
            <a:pPr algn="ctr"/>
            <a:r>
              <a:rPr lang="en-US" sz="1600" b="1" dirty="0" smtClean="0">
                <a:ln w="6350">
                  <a:noFill/>
                  <a:prstDash val="solid"/>
                  <a:miter lim="800000"/>
                </a:ln>
                <a:effectLst>
                  <a:outerShdw blurRad="139700" dist="177800" dir="1680000" algn="tl">
                    <a:srgbClr val="000000">
                      <a:alpha val="50000"/>
                    </a:srgbClr>
                  </a:outerShdw>
                </a:effectLst>
              </a:rPr>
              <a:t>Register</a:t>
            </a:r>
            <a:endParaRPr lang="en-US" sz="1600" b="1" cap="none" spc="0" dirty="0">
              <a:ln w="6350">
                <a:noFill/>
                <a:prstDash val="solid"/>
                <a:miter lim="800000"/>
              </a:ln>
              <a:effectLst>
                <a:outerShdw blurRad="139700" dist="177800" dir="1680000" algn="tl">
                  <a:srgbClr val="000000">
                    <a:alpha val="50000"/>
                  </a:srgbClr>
                </a:outerShdw>
              </a:effectLst>
            </a:endParaRPr>
          </a:p>
        </p:txBody>
      </p:sp>
      <p:grpSp>
        <p:nvGrpSpPr>
          <p:cNvPr id="12" name="Group 125"/>
          <p:cNvGrpSpPr/>
          <p:nvPr/>
        </p:nvGrpSpPr>
        <p:grpSpPr>
          <a:xfrm>
            <a:off x="70445" y="1219200"/>
            <a:ext cx="1910755" cy="1371703"/>
            <a:chOff x="15448" y="1219200"/>
            <a:chExt cx="1910755" cy="1371703"/>
          </a:xfrm>
        </p:grpSpPr>
        <p:pic>
          <p:nvPicPr>
            <p:cNvPr id="1106" name="Picture 82" descr="C:\Documents and Settings\rodriqueza\Local Settings\Temporary Internet Files\Content.IE5\9V4NJ56U\MP900443187[1].jpg"/>
            <p:cNvPicPr>
              <a:picLocks noChangeAspect="1" noChangeArrowheads="1"/>
            </p:cNvPicPr>
            <p:nvPr/>
          </p:nvPicPr>
          <p:blipFill>
            <a:blip r:embed="rId3" cstate="print"/>
            <a:srcRect l="9046" b="1699"/>
            <a:stretch>
              <a:fillRect/>
            </a:stretch>
          </p:blipFill>
          <p:spPr bwMode="auto">
            <a:xfrm>
              <a:off x="19095" y="1219200"/>
              <a:ext cx="1907108" cy="1371703"/>
            </a:xfrm>
            <a:prstGeom prst="rect">
              <a:avLst/>
            </a:prstGeom>
            <a:noFill/>
          </p:spPr>
        </p:pic>
        <p:sp>
          <p:nvSpPr>
            <p:cNvPr id="124" name="Rectangle 123"/>
            <p:cNvSpPr/>
            <p:nvPr/>
          </p:nvSpPr>
          <p:spPr bwMode="auto">
            <a:xfrm>
              <a:off x="15448" y="1219200"/>
              <a:ext cx="1905000" cy="1371600"/>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grpSp>
      <p:sp>
        <p:nvSpPr>
          <p:cNvPr id="127" name="TextBox 126"/>
          <p:cNvSpPr txBox="1"/>
          <p:nvPr/>
        </p:nvSpPr>
        <p:spPr>
          <a:xfrm>
            <a:off x="381000" y="3178076"/>
            <a:ext cx="4572000" cy="2677656"/>
          </a:xfrm>
          <a:prstGeom prst="rect">
            <a:avLst/>
          </a:prstGeom>
          <a:noFill/>
        </p:spPr>
        <p:txBody>
          <a:bodyPr wrap="square" rtlCol="0">
            <a:spAutoFit/>
          </a:bodyPr>
          <a:lstStyle/>
          <a:p>
            <a:r>
              <a:rPr lang="en-US" sz="2800" b="1" dirty="0" smtClean="0">
                <a:latin typeface="Calibri" pitchFamily="34" charset="0"/>
              </a:rPr>
              <a:t>Identify Concerns</a:t>
            </a:r>
          </a:p>
          <a:p>
            <a:r>
              <a:rPr lang="en-US" sz="2800" b="1" dirty="0" smtClean="0">
                <a:latin typeface="Calibri" pitchFamily="34" charset="0"/>
              </a:rPr>
              <a:t>Prioritize and Track the Issue</a:t>
            </a:r>
          </a:p>
          <a:p>
            <a:r>
              <a:rPr lang="en-US" sz="2800" b="1" dirty="0" smtClean="0">
                <a:latin typeface="Calibri" pitchFamily="34" charset="0"/>
              </a:rPr>
              <a:t>Analyze the Problem</a:t>
            </a:r>
          </a:p>
          <a:p>
            <a:r>
              <a:rPr lang="en-US" sz="2800" b="1" dirty="0" smtClean="0">
                <a:latin typeface="Calibri" pitchFamily="34" charset="0"/>
              </a:rPr>
              <a:t>Make Improvements</a:t>
            </a:r>
          </a:p>
          <a:p>
            <a:r>
              <a:rPr lang="en-US" sz="2800" b="1" dirty="0" smtClean="0">
                <a:latin typeface="Calibri" pitchFamily="34" charset="0"/>
              </a:rPr>
              <a:t>Measure Performance</a:t>
            </a:r>
          </a:p>
          <a:p>
            <a:endParaRPr lang="en-US" sz="2800" b="1" dirty="0">
              <a:latin typeface="Calibri" pitchFamily="34" charset="0"/>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1" y="152400"/>
            <a:ext cx="6858000" cy="685800"/>
          </a:xfrm>
        </p:spPr>
        <p:txBody>
          <a:bodyPr/>
          <a:lstStyle/>
          <a:p>
            <a:r>
              <a:rPr lang="en-US" sz="3000" dirty="0" smtClean="0"/>
              <a:t>Risk Process Flow</a:t>
            </a:r>
            <a:endParaRPr lang="en-US" sz="3000" dirty="0"/>
          </a:p>
        </p:txBody>
      </p:sp>
      <p:grpSp>
        <p:nvGrpSpPr>
          <p:cNvPr id="3" name="Group 41"/>
          <p:cNvGrpSpPr/>
          <p:nvPr/>
        </p:nvGrpSpPr>
        <p:grpSpPr>
          <a:xfrm>
            <a:off x="111456" y="990600"/>
            <a:ext cx="1600200" cy="2415064"/>
            <a:chOff x="-18800" y="937736"/>
            <a:chExt cx="1600200" cy="2415064"/>
          </a:xfrm>
        </p:grpSpPr>
        <p:pic>
          <p:nvPicPr>
            <p:cNvPr id="7170" name="Picture 2"/>
            <p:cNvPicPr>
              <a:picLocks noChangeAspect="1" noChangeArrowheads="1"/>
            </p:cNvPicPr>
            <p:nvPr/>
          </p:nvPicPr>
          <p:blipFill>
            <a:blip r:embed="rId3" cstate="print"/>
            <a:srcRect/>
            <a:stretch>
              <a:fillRect/>
            </a:stretch>
          </p:blipFill>
          <p:spPr bwMode="auto">
            <a:xfrm>
              <a:off x="111022" y="1676400"/>
              <a:ext cx="1298620" cy="1676400"/>
            </a:xfrm>
            <a:prstGeom prst="rect">
              <a:avLst/>
            </a:prstGeom>
            <a:noFill/>
            <a:ln w="9525">
              <a:solidFill>
                <a:schemeClr val="tx1"/>
              </a:solidFill>
              <a:miter lim="800000"/>
              <a:headEnd/>
              <a:tailEnd/>
            </a:ln>
          </p:spPr>
        </p:pic>
        <p:sp>
          <p:nvSpPr>
            <p:cNvPr id="9" name="TextBox 8"/>
            <p:cNvSpPr txBox="1"/>
            <p:nvPr/>
          </p:nvSpPr>
          <p:spPr>
            <a:xfrm>
              <a:off x="-18800" y="937736"/>
              <a:ext cx="1600200" cy="738664"/>
            </a:xfrm>
            <a:prstGeom prst="rect">
              <a:avLst/>
            </a:prstGeom>
            <a:noFill/>
          </p:spPr>
          <p:txBody>
            <a:bodyPr wrap="square" rtlCol="0">
              <a:spAutoFit/>
            </a:bodyPr>
            <a:lstStyle/>
            <a:p>
              <a:pPr algn="ctr"/>
              <a:r>
                <a:rPr lang="en-US" sz="1400" b="1" dirty="0" smtClean="0">
                  <a:latin typeface="Calibri" pitchFamily="34" charset="0"/>
                </a:rPr>
                <a:t>Initial Risk Nomination Submission</a:t>
              </a:r>
              <a:endParaRPr lang="en-US" sz="1400" b="1" dirty="0">
                <a:latin typeface="Calibri" pitchFamily="34" charset="0"/>
              </a:endParaRPr>
            </a:p>
          </p:txBody>
        </p:sp>
      </p:grpSp>
      <p:grpSp>
        <p:nvGrpSpPr>
          <p:cNvPr id="4" name="Group 42"/>
          <p:cNvGrpSpPr/>
          <p:nvPr/>
        </p:nvGrpSpPr>
        <p:grpSpPr>
          <a:xfrm>
            <a:off x="0" y="3676400"/>
            <a:ext cx="1828800" cy="2191000"/>
            <a:chOff x="1968522" y="914400"/>
            <a:chExt cx="1828800" cy="2191000"/>
          </a:xfrm>
        </p:grpSpPr>
        <p:grpSp>
          <p:nvGrpSpPr>
            <p:cNvPr id="5" name="Group 21"/>
            <p:cNvGrpSpPr/>
            <p:nvPr/>
          </p:nvGrpSpPr>
          <p:grpSpPr>
            <a:xfrm>
              <a:off x="1968522" y="1447800"/>
              <a:ext cx="1828800" cy="1657600"/>
              <a:chOff x="3229100" y="914400"/>
              <a:chExt cx="1828800" cy="1657600"/>
            </a:xfrm>
          </p:grpSpPr>
          <p:sp>
            <p:nvSpPr>
              <p:cNvPr id="18" name="TextBox 17"/>
              <p:cNvSpPr txBox="1"/>
              <p:nvPr/>
            </p:nvSpPr>
            <p:spPr>
              <a:xfrm>
                <a:off x="3229100" y="914400"/>
                <a:ext cx="1828800" cy="523220"/>
              </a:xfrm>
              <a:prstGeom prst="rect">
                <a:avLst/>
              </a:prstGeom>
              <a:noFill/>
            </p:spPr>
            <p:txBody>
              <a:bodyPr wrap="square" rtlCol="0">
                <a:spAutoFit/>
              </a:bodyPr>
              <a:lstStyle/>
              <a:p>
                <a:pPr algn="ctr"/>
                <a:r>
                  <a:rPr lang="en-US" sz="1400" b="1" dirty="0" smtClean="0">
                    <a:latin typeface="Calibri" pitchFamily="34" charset="0"/>
                  </a:rPr>
                  <a:t>RISC Review and  Prioritization</a:t>
                </a:r>
                <a:endParaRPr lang="en-US" sz="1400" b="1" dirty="0">
                  <a:latin typeface="Calibri" pitchFamily="34" charset="0"/>
                </a:endParaRPr>
              </a:p>
            </p:txBody>
          </p:sp>
          <p:grpSp>
            <p:nvGrpSpPr>
              <p:cNvPr id="6" name="Group 20"/>
              <p:cNvGrpSpPr/>
              <p:nvPr/>
            </p:nvGrpSpPr>
            <p:grpSpPr>
              <a:xfrm>
                <a:off x="3357750" y="1447800"/>
                <a:ext cx="1595542" cy="1124200"/>
                <a:chOff x="3122636" y="1466600"/>
                <a:chExt cx="2612136" cy="1840480"/>
              </a:xfrm>
            </p:grpSpPr>
            <p:pic>
              <p:nvPicPr>
                <p:cNvPr id="7172" name="Picture 4" descr="C:\Documents and Settings\rodriqueza\Local Settings\Temporary Internet Files\Content.IE5\9V4NJ56U\MP900442889[1].jpg"/>
                <p:cNvPicPr>
                  <a:picLocks noChangeAspect="1" noChangeArrowheads="1"/>
                </p:cNvPicPr>
                <p:nvPr/>
              </p:nvPicPr>
              <p:blipFill>
                <a:blip r:embed="rId4" cstate="print"/>
                <a:srcRect/>
                <a:stretch>
                  <a:fillRect/>
                </a:stretch>
              </p:blipFill>
              <p:spPr bwMode="auto">
                <a:xfrm>
                  <a:off x="3122636" y="1600199"/>
                  <a:ext cx="2612136" cy="1706881"/>
                </a:xfrm>
                <a:prstGeom prst="rect">
                  <a:avLst/>
                </a:prstGeom>
                <a:noFill/>
                <a:ln>
                  <a:solidFill>
                    <a:schemeClr val="tx1"/>
                  </a:solidFill>
                </a:ln>
              </p:spPr>
            </p:pic>
            <p:pic>
              <p:nvPicPr>
                <p:cNvPr id="16" name="Picture 13"/>
                <p:cNvPicPr>
                  <a:picLocks noChangeAspect="1" noChangeArrowheads="1"/>
                </p:cNvPicPr>
                <p:nvPr/>
              </p:nvPicPr>
              <p:blipFill>
                <a:blip r:embed="rId5" cstate="print"/>
                <a:srcRect/>
                <a:stretch>
                  <a:fillRect/>
                </a:stretch>
              </p:blipFill>
              <p:spPr bwMode="auto">
                <a:xfrm>
                  <a:off x="3557650" y="1466600"/>
                  <a:ext cx="1959429" cy="685800"/>
                </a:xfrm>
                <a:prstGeom prst="rect">
                  <a:avLst/>
                </a:prstGeom>
                <a:noFill/>
                <a:ln w="9525">
                  <a:solidFill>
                    <a:schemeClr val="tx1"/>
                  </a:solidFill>
                  <a:miter lim="800000"/>
                  <a:headEnd/>
                  <a:tailEnd/>
                </a:ln>
              </p:spPr>
            </p:pic>
          </p:grpSp>
        </p:grpSp>
        <p:sp>
          <p:nvSpPr>
            <p:cNvPr id="23" name="Right Arrow 22"/>
            <p:cNvSpPr/>
            <p:nvPr/>
          </p:nvSpPr>
          <p:spPr bwMode="auto">
            <a:xfrm rot="5400000">
              <a:off x="2616222" y="952500"/>
              <a:ext cx="533400" cy="4572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grpSp>
      <p:grpSp>
        <p:nvGrpSpPr>
          <p:cNvPr id="7" name="Group 44"/>
          <p:cNvGrpSpPr/>
          <p:nvPr/>
        </p:nvGrpSpPr>
        <p:grpSpPr>
          <a:xfrm>
            <a:off x="1905000" y="1295400"/>
            <a:ext cx="3229100" cy="4724400"/>
            <a:chOff x="3505200" y="1295400"/>
            <a:chExt cx="3229100" cy="4724400"/>
          </a:xfrm>
        </p:grpSpPr>
        <p:sp>
          <p:nvSpPr>
            <p:cNvPr id="41" name="Rectangle 40"/>
            <p:cNvSpPr/>
            <p:nvPr/>
          </p:nvSpPr>
          <p:spPr bwMode="auto">
            <a:xfrm rot="16200000">
              <a:off x="3114800" y="2400300"/>
              <a:ext cx="4724400" cy="2514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lumMod val="75000"/>
                      <a:lumOff val="25000"/>
                    </a:schemeClr>
                  </a:solidFill>
                  <a:latin typeface="Calibri" pitchFamily="34" charset="0"/>
                </a:rPr>
                <a:t>Research and Analysis</a:t>
              </a:r>
              <a:endParaRPr kumimoji="0" lang="en-US" sz="2400" b="0" i="1" u="none" strike="noStrike" cap="none" normalizeH="0" baseline="0" dirty="0" smtClean="0">
                <a:ln>
                  <a:noFill/>
                </a:ln>
                <a:solidFill>
                  <a:schemeClr val="tx1">
                    <a:lumMod val="75000"/>
                    <a:lumOff val="25000"/>
                  </a:schemeClr>
                </a:solidFill>
                <a:effectLst/>
                <a:latin typeface="Calibri" pitchFamily="34" charset="0"/>
              </a:endParaRPr>
            </a:p>
          </p:txBody>
        </p:sp>
        <p:sp>
          <p:nvSpPr>
            <p:cNvPr id="25" name="Right Arrow 24"/>
            <p:cNvSpPr/>
            <p:nvPr/>
          </p:nvSpPr>
          <p:spPr bwMode="auto">
            <a:xfrm>
              <a:off x="3505200" y="5029200"/>
              <a:ext cx="533400" cy="4572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grpSp>
          <p:nvGrpSpPr>
            <p:cNvPr id="8" name="Group 39"/>
            <p:cNvGrpSpPr/>
            <p:nvPr/>
          </p:nvGrpSpPr>
          <p:grpSpPr>
            <a:xfrm>
              <a:off x="4589997" y="1447800"/>
              <a:ext cx="2057400" cy="4419600"/>
              <a:chOff x="6096000" y="381000"/>
              <a:chExt cx="2057400" cy="4419600"/>
            </a:xfrm>
          </p:grpSpPr>
          <p:grpSp>
            <p:nvGrpSpPr>
              <p:cNvPr id="10" name="Group 25"/>
              <p:cNvGrpSpPr/>
              <p:nvPr/>
            </p:nvGrpSpPr>
            <p:grpSpPr>
              <a:xfrm>
                <a:off x="6096000" y="1295400"/>
                <a:ext cx="2057400" cy="782876"/>
                <a:chOff x="1066800" y="3493689"/>
                <a:chExt cx="2057400" cy="782876"/>
              </a:xfrm>
            </p:grpSpPr>
            <p:sp>
              <p:nvSpPr>
                <p:cNvPr id="27" name="Rectangle 26"/>
                <p:cNvSpPr/>
                <p:nvPr/>
              </p:nvSpPr>
              <p:spPr bwMode="auto">
                <a:xfrm>
                  <a:off x="1066800" y="3505200"/>
                  <a:ext cx="2057400" cy="762000"/>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Narrow" pitchFamily="34" charset="0"/>
                    </a:rPr>
                    <a:t>Reliability</a:t>
                  </a:r>
                </a:p>
                <a:p>
                  <a:pPr marL="0" marR="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Narrow" pitchFamily="34" charset="0"/>
                    </a:rPr>
                    <a:t>Assessments</a:t>
                  </a:r>
                </a:p>
              </p:txBody>
            </p:sp>
            <p:pic>
              <p:nvPicPr>
                <p:cNvPr id="28" name="Picture 6"/>
                <p:cNvPicPr>
                  <a:picLocks noChangeAspect="1" noChangeArrowheads="1"/>
                </p:cNvPicPr>
                <p:nvPr/>
              </p:nvPicPr>
              <p:blipFill>
                <a:blip r:embed="rId6" cstate="print"/>
                <a:srcRect/>
                <a:stretch>
                  <a:fillRect/>
                </a:stretch>
              </p:blipFill>
              <p:spPr bwMode="auto">
                <a:xfrm rot="20681615">
                  <a:off x="1235774" y="3493689"/>
                  <a:ext cx="595312" cy="782876"/>
                </a:xfrm>
                <a:prstGeom prst="rect">
                  <a:avLst/>
                </a:prstGeom>
                <a:noFill/>
                <a:ln w="9525">
                  <a:solidFill>
                    <a:schemeClr val="tx1"/>
                  </a:solidFill>
                  <a:miter lim="800000"/>
                  <a:headEnd/>
                  <a:tailEnd/>
                </a:ln>
              </p:spPr>
            </p:pic>
          </p:grpSp>
          <p:grpSp>
            <p:nvGrpSpPr>
              <p:cNvPr id="11" name="Group 28"/>
              <p:cNvGrpSpPr/>
              <p:nvPr/>
            </p:nvGrpSpPr>
            <p:grpSpPr>
              <a:xfrm>
                <a:off x="6096000" y="2209800"/>
                <a:ext cx="2057400" cy="762000"/>
                <a:chOff x="685800" y="5116911"/>
                <a:chExt cx="2057400" cy="762000"/>
              </a:xfrm>
            </p:grpSpPr>
            <p:sp>
              <p:nvSpPr>
                <p:cNvPr id="30" name="Rectangle 29"/>
                <p:cNvSpPr/>
                <p:nvPr/>
              </p:nvSpPr>
              <p:spPr bwMode="auto">
                <a:xfrm>
                  <a:off x="685800" y="5116911"/>
                  <a:ext cx="2057400" cy="762000"/>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lang="en-US" sz="1600" b="1" dirty="0" smtClean="0">
                      <a:latin typeface="Arial Narrow" pitchFamily="34" charset="0"/>
                    </a:rPr>
                    <a:t>Performance </a:t>
                  </a:r>
                </a:p>
                <a:p>
                  <a:pPr marL="0" marR="0" indent="0" algn="r" defTabSz="914400" rtl="0" eaLnBrk="0" fontAlgn="base" latinLnBrk="0" hangingPunct="0">
                    <a:lnSpc>
                      <a:spcPct val="100000"/>
                    </a:lnSpc>
                    <a:spcBef>
                      <a:spcPct val="0"/>
                    </a:spcBef>
                    <a:spcAft>
                      <a:spcPct val="0"/>
                    </a:spcAft>
                    <a:buClrTx/>
                    <a:buSzTx/>
                    <a:buFontTx/>
                    <a:buNone/>
                    <a:tabLst/>
                  </a:pPr>
                  <a:r>
                    <a:rPr lang="en-US" sz="1600" b="1" dirty="0" smtClean="0">
                      <a:latin typeface="Arial Narrow" pitchFamily="34" charset="0"/>
                    </a:rPr>
                    <a:t>Analysis</a:t>
                  </a:r>
                  <a:endParaRPr kumimoji="0" lang="en-US" sz="1600" b="1" i="1" u="none" strike="noStrike" cap="none" normalizeH="0" baseline="0" dirty="0" smtClean="0">
                    <a:ln>
                      <a:noFill/>
                    </a:ln>
                    <a:solidFill>
                      <a:schemeClr val="tx1"/>
                    </a:solidFill>
                    <a:effectLst/>
                    <a:latin typeface="Arial Narrow" pitchFamily="34" charset="0"/>
                  </a:endParaRPr>
                </a:p>
              </p:txBody>
            </p:sp>
            <p:pic>
              <p:nvPicPr>
                <p:cNvPr id="31" name="Picture 7"/>
                <p:cNvPicPr>
                  <a:picLocks noChangeAspect="1" noChangeArrowheads="1"/>
                </p:cNvPicPr>
                <p:nvPr/>
              </p:nvPicPr>
              <p:blipFill>
                <a:blip r:embed="rId7" cstate="print"/>
                <a:srcRect/>
                <a:stretch>
                  <a:fillRect/>
                </a:stretch>
              </p:blipFill>
              <p:spPr bwMode="auto">
                <a:xfrm>
                  <a:off x="762000" y="5237205"/>
                  <a:ext cx="762000" cy="556054"/>
                </a:xfrm>
                <a:prstGeom prst="rect">
                  <a:avLst/>
                </a:prstGeom>
                <a:noFill/>
                <a:ln w="9525">
                  <a:solidFill>
                    <a:schemeClr val="tx1"/>
                  </a:solidFill>
                  <a:miter lim="800000"/>
                  <a:headEnd/>
                  <a:tailEnd/>
                </a:ln>
              </p:spPr>
            </p:pic>
          </p:grpSp>
          <p:grpSp>
            <p:nvGrpSpPr>
              <p:cNvPr id="12" name="Group 31"/>
              <p:cNvGrpSpPr/>
              <p:nvPr/>
            </p:nvGrpSpPr>
            <p:grpSpPr>
              <a:xfrm>
                <a:off x="6096000" y="381000"/>
                <a:ext cx="2057400" cy="804354"/>
                <a:chOff x="609600" y="1357561"/>
                <a:chExt cx="2057400" cy="804354"/>
              </a:xfrm>
            </p:grpSpPr>
            <p:sp>
              <p:nvSpPr>
                <p:cNvPr id="33" name="Rectangle 32"/>
                <p:cNvSpPr/>
                <p:nvPr/>
              </p:nvSpPr>
              <p:spPr bwMode="auto">
                <a:xfrm>
                  <a:off x="609600" y="1371600"/>
                  <a:ext cx="2057400" cy="762000"/>
                </a:xfrm>
                <a:prstGeom prst="rect">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Narrow" pitchFamily="34" charset="0"/>
                    </a:rPr>
                    <a:t>Events </a:t>
                  </a:r>
                </a:p>
                <a:p>
                  <a:pPr marL="0" marR="0" indent="0" algn="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Arial Narrow" pitchFamily="34" charset="0"/>
                    </a:rPr>
                    <a:t>Analysis</a:t>
                  </a:r>
                </a:p>
              </p:txBody>
            </p:sp>
            <p:pic>
              <p:nvPicPr>
                <p:cNvPr id="34" name="Picture 8"/>
                <p:cNvPicPr>
                  <a:picLocks noChangeAspect="1" noChangeArrowheads="1"/>
                </p:cNvPicPr>
                <p:nvPr/>
              </p:nvPicPr>
              <p:blipFill>
                <a:blip r:embed="rId8" cstate="print"/>
                <a:srcRect/>
                <a:stretch>
                  <a:fillRect/>
                </a:stretch>
              </p:blipFill>
              <p:spPr bwMode="auto">
                <a:xfrm rot="20700000">
                  <a:off x="806351" y="1357561"/>
                  <a:ext cx="620023" cy="804354"/>
                </a:xfrm>
                <a:prstGeom prst="rect">
                  <a:avLst/>
                </a:prstGeom>
                <a:noFill/>
                <a:ln w="9525">
                  <a:solidFill>
                    <a:schemeClr val="tx1"/>
                  </a:solidFill>
                  <a:miter lim="800000"/>
                  <a:headEnd/>
                  <a:tailEnd/>
                </a:ln>
              </p:spPr>
            </p:pic>
          </p:grpSp>
          <p:grpSp>
            <p:nvGrpSpPr>
              <p:cNvPr id="13" name="Group 34"/>
              <p:cNvGrpSpPr/>
              <p:nvPr/>
            </p:nvGrpSpPr>
            <p:grpSpPr>
              <a:xfrm>
                <a:off x="6096000" y="3124200"/>
                <a:ext cx="2057400" cy="1676400"/>
                <a:chOff x="762000" y="1295400"/>
                <a:chExt cx="2057400" cy="1676400"/>
              </a:xfrm>
            </p:grpSpPr>
            <p:grpSp>
              <p:nvGrpSpPr>
                <p:cNvPr id="14" name="Group 64"/>
                <p:cNvGrpSpPr/>
                <p:nvPr/>
              </p:nvGrpSpPr>
              <p:grpSpPr>
                <a:xfrm>
                  <a:off x="762000" y="1295400"/>
                  <a:ext cx="2057400" cy="1676400"/>
                  <a:chOff x="533400" y="1143000"/>
                  <a:chExt cx="2057400" cy="1676400"/>
                </a:xfrm>
              </p:grpSpPr>
              <p:pic>
                <p:nvPicPr>
                  <p:cNvPr id="38" name="Picture 11" descr="http://www.nerc.com/fileUploads/Image/About_NERC/nercmap.jpg"/>
                  <p:cNvPicPr>
                    <a:picLocks noChangeAspect="1" noChangeArrowheads="1"/>
                  </p:cNvPicPr>
                  <p:nvPr/>
                </p:nvPicPr>
                <p:blipFill>
                  <a:blip r:embed="rId9" cstate="print">
                    <a:lum bright="11000"/>
                  </a:blip>
                  <a:srcRect/>
                  <a:stretch>
                    <a:fillRect/>
                  </a:stretch>
                </p:blipFill>
                <p:spPr bwMode="auto">
                  <a:xfrm>
                    <a:off x="609599" y="1226920"/>
                    <a:ext cx="1981201" cy="1516280"/>
                  </a:xfrm>
                  <a:prstGeom prst="rect">
                    <a:avLst/>
                  </a:prstGeom>
                  <a:noFill/>
                </p:spPr>
              </p:pic>
              <p:sp>
                <p:nvSpPr>
                  <p:cNvPr id="39" name="Rectangle 38"/>
                  <p:cNvSpPr/>
                  <p:nvPr/>
                </p:nvSpPr>
                <p:spPr bwMode="auto">
                  <a:xfrm>
                    <a:off x="533400" y="1143000"/>
                    <a:ext cx="2057400" cy="1676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dirty="0" smtClean="0">
                      <a:ln>
                        <a:noFill/>
                      </a:ln>
                      <a:solidFill>
                        <a:schemeClr val="tx1"/>
                      </a:solidFill>
                      <a:effectLst/>
                      <a:latin typeface="Arial Narrow" pitchFamily="34" charset="0"/>
                    </a:endParaRPr>
                  </a:p>
                </p:txBody>
              </p:sp>
            </p:grpSp>
            <p:sp>
              <p:nvSpPr>
                <p:cNvPr id="37" name="Rectangle 36"/>
                <p:cNvSpPr/>
                <p:nvPr/>
              </p:nvSpPr>
              <p:spPr>
                <a:xfrm>
                  <a:off x="969880" y="1905000"/>
                  <a:ext cx="1505540" cy="646331"/>
                </a:xfrm>
                <a:prstGeom prst="rect">
                  <a:avLst/>
                </a:prstGeom>
                <a:noFill/>
              </p:spPr>
              <p:txBody>
                <a:bodyPr wrap="none" lIns="91440" tIns="45720" rIns="91440" bIns="45720">
                  <a:spAutoFit/>
                </a:bodyPr>
                <a:lstStyle/>
                <a:p>
                  <a:pPr algn="ctr"/>
                  <a:r>
                    <a:rPr lang="en-US" sz="1800" b="1" dirty="0" smtClean="0">
                      <a:ln w="12700">
                        <a:noFill/>
                        <a:prstDash val="solid"/>
                      </a:ln>
                      <a:effectLst>
                        <a:glow rad="228600">
                          <a:srgbClr val="FFFFFF"/>
                        </a:glow>
                        <a:outerShdw blurRad="41275" dist="20320" dir="1800000" algn="tl" rotWithShape="0">
                          <a:srgbClr val="000000">
                            <a:alpha val="40000"/>
                          </a:srgbClr>
                        </a:outerShdw>
                      </a:effectLst>
                    </a:rPr>
                    <a:t>Standing </a:t>
                  </a:r>
                </a:p>
                <a:p>
                  <a:pPr algn="ctr"/>
                  <a:r>
                    <a:rPr lang="en-US" sz="1800" b="1" dirty="0" smtClean="0">
                      <a:ln w="12700">
                        <a:noFill/>
                        <a:prstDash val="solid"/>
                      </a:ln>
                      <a:effectLst>
                        <a:glow rad="228600">
                          <a:srgbClr val="FFFFFF"/>
                        </a:glow>
                        <a:outerShdw blurRad="41275" dist="20320" dir="1800000" algn="tl" rotWithShape="0">
                          <a:srgbClr val="000000">
                            <a:alpha val="40000"/>
                          </a:srgbClr>
                        </a:outerShdw>
                      </a:effectLst>
                    </a:rPr>
                    <a:t>Committees</a:t>
                  </a:r>
                  <a:endParaRPr lang="en-US" sz="1800" b="1" cap="none" spc="0" dirty="0">
                    <a:ln w="12700">
                      <a:noFill/>
                      <a:prstDash val="solid"/>
                    </a:ln>
                    <a:effectLst>
                      <a:glow rad="228600">
                        <a:schemeClr val="bg1">
                          <a:lumMod val="95000"/>
                          <a:alpha val="40000"/>
                        </a:schemeClr>
                      </a:glow>
                      <a:outerShdw blurRad="41275" dist="20320" dir="1800000" algn="tl" rotWithShape="0">
                        <a:srgbClr val="000000">
                          <a:alpha val="40000"/>
                        </a:srgbClr>
                      </a:outerShdw>
                    </a:effectLst>
                  </a:endParaRPr>
                </a:p>
              </p:txBody>
            </p:sp>
          </p:grpSp>
        </p:grpSp>
      </p:grpSp>
      <p:grpSp>
        <p:nvGrpSpPr>
          <p:cNvPr id="15" name="Group 45"/>
          <p:cNvGrpSpPr/>
          <p:nvPr/>
        </p:nvGrpSpPr>
        <p:grpSpPr>
          <a:xfrm>
            <a:off x="5486400" y="990600"/>
            <a:ext cx="2514600" cy="1828800"/>
            <a:chOff x="6581900" y="1295400"/>
            <a:chExt cx="2514600" cy="1828800"/>
          </a:xfrm>
        </p:grpSpPr>
        <p:pic>
          <p:nvPicPr>
            <p:cNvPr id="7180" name="Picture 12" descr="C:\Documents and Settings\rodriqueza\Local Settings\Temporary Internet Files\Content.IE5\QJ50REL7\MP900443464[1].jpg"/>
            <p:cNvPicPr>
              <a:picLocks noChangeAspect="1" noChangeArrowheads="1"/>
            </p:cNvPicPr>
            <p:nvPr/>
          </p:nvPicPr>
          <p:blipFill>
            <a:blip r:embed="rId10" cstate="print"/>
            <a:srcRect/>
            <a:stretch>
              <a:fillRect/>
            </a:stretch>
          </p:blipFill>
          <p:spPr bwMode="auto">
            <a:xfrm>
              <a:off x="7420100" y="2057400"/>
              <a:ext cx="1603033" cy="1066800"/>
            </a:xfrm>
            <a:prstGeom prst="rect">
              <a:avLst/>
            </a:prstGeom>
            <a:noFill/>
            <a:ln>
              <a:solidFill>
                <a:schemeClr val="tx1"/>
              </a:solidFill>
            </a:ln>
          </p:spPr>
        </p:pic>
        <p:sp>
          <p:nvSpPr>
            <p:cNvPr id="50" name="Right Arrow 49"/>
            <p:cNvSpPr/>
            <p:nvPr/>
          </p:nvSpPr>
          <p:spPr bwMode="auto">
            <a:xfrm>
              <a:off x="6581900" y="2362200"/>
              <a:ext cx="533400" cy="4572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sp>
          <p:nvSpPr>
            <p:cNvPr id="51" name="TextBox 50"/>
            <p:cNvSpPr txBox="1"/>
            <p:nvPr/>
          </p:nvSpPr>
          <p:spPr>
            <a:xfrm>
              <a:off x="7267700" y="1295400"/>
              <a:ext cx="1828800" cy="738664"/>
            </a:xfrm>
            <a:prstGeom prst="rect">
              <a:avLst/>
            </a:prstGeom>
            <a:noFill/>
          </p:spPr>
          <p:txBody>
            <a:bodyPr wrap="square" rtlCol="0">
              <a:spAutoFit/>
            </a:bodyPr>
            <a:lstStyle/>
            <a:p>
              <a:pPr algn="ctr"/>
              <a:r>
                <a:rPr lang="en-US" sz="1400" b="1" dirty="0" smtClean="0">
                  <a:latin typeface="Calibri" pitchFamily="34" charset="0"/>
                </a:rPr>
                <a:t>RISC Recommendation</a:t>
              </a:r>
            </a:p>
            <a:p>
              <a:pPr algn="ctr"/>
              <a:r>
                <a:rPr lang="en-US" sz="1400" b="1" dirty="0" smtClean="0">
                  <a:latin typeface="Calibri" pitchFamily="34" charset="0"/>
                </a:rPr>
                <a:t>Writing</a:t>
              </a:r>
              <a:endParaRPr lang="en-US" sz="1400" b="1" dirty="0">
                <a:latin typeface="Calibri" pitchFamily="34" charset="0"/>
              </a:endParaRPr>
            </a:p>
          </p:txBody>
        </p:sp>
      </p:grpSp>
      <p:grpSp>
        <p:nvGrpSpPr>
          <p:cNvPr id="17" name="Group 64"/>
          <p:cNvGrpSpPr/>
          <p:nvPr/>
        </p:nvGrpSpPr>
        <p:grpSpPr>
          <a:xfrm>
            <a:off x="5410200" y="3048000"/>
            <a:ext cx="3581400" cy="2971800"/>
            <a:chOff x="5410200" y="3048000"/>
            <a:chExt cx="3581400" cy="2971800"/>
          </a:xfrm>
        </p:grpSpPr>
        <p:sp>
          <p:nvSpPr>
            <p:cNvPr id="52" name="Right Arrow 51"/>
            <p:cNvSpPr/>
            <p:nvPr/>
          </p:nvSpPr>
          <p:spPr bwMode="auto">
            <a:xfrm rot="5400000">
              <a:off x="6896100" y="3086100"/>
              <a:ext cx="533400" cy="45720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dirty="0" smtClean="0">
                <a:ln>
                  <a:noFill/>
                </a:ln>
                <a:solidFill>
                  <a:schemeClr val="tx1"/>
                </a:solidFill>
                <a:effectLst/>
                <a:latin typeface="Arial" charset="0"/>
                <a:ea typeface="ＭＳ Ｐゴシック" pitchFamily="84" charset="-128"/>
              </a:endParaRPr>
            </a:p>
          </p:txBody>
        </p:sp>
        <p:grpSp>
          <p:nvGrpSpPr>
            <p:cNvPr id="19" name="Group 63"/>
            <p:cNvGrpSpPr/>
            <p:nvPr/>
          </p:nvGrpSpPr>
          <p:grpSpPr>
            <a:xfrm>
              <a:off x="5410200" y="3733800"/>
              <a:ext cx="3581400" cy="2286000"/>
              <a:chOff x="5410200" y="3429000"/>
              <a:chExt cx="3581400" cy="2286000"/>
            </a:xfrm>
          </p:grpSpPr>
          <p:sp>
            <p:nvSpPr>
              <p:cNvPr id="63" name="Rectangle 62"/>
              <p:cNvSpPr/>
              <p:nvPr/>
            </p:nvSpPr>
            <p:spPr bwMode="auto">
              <a:xfrm>
                <a:off x="5410200" y="3429000"/>
                <a:ext cx="3581400" cy="2286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smtClean="0">
                  <a:ln>
                    <a:noFill/>
                  </a:ln>
                  <a:solidFill>
                    <a:schemeClr val="tx1"/>
                  </a:solidFill>
                  <a:effectLst/>
                  <a:latin typeface="Arial" charset="0"/>
                  <a:ea typeface="ＭＳ Ｐゴシック" pitchFamily="84" charset="-128"/>
                </a:endParaRPr>
              </a:p>
            </p:txBody>
          </p:sp>
          <p:grpSp>
            <p:nvGrpSpPr>
              <p:cNvPr id="20" name="Group 47"/>
              <p:cNvGrpSpPr/>
              <p:nvPr/>
            </p:nvGrpSpPr>
            <p:grpSpPr>
              <a:xfrm>
                <a:off x="6096000" y="3505200"/>
                <a:ext cx="2209800" cy="838200"/>
                <a:chOff x="3477768" y="1066800"/>
                <a:chExt cx="2209800" cy="838200"/>
              </a:xfrm>
            </p:grpSpPr>
            <p:sp>
              <p:nvSpPr>
                <p:cNvPr id="49" name="Rectangle 48"/>
                <p:cNvSpPr/>
                <p:nvPr/>
              </p:nvSpPr>
              <p:spPr bwMode="auto">
                <a:xfrm>
                  <a:off x="3477768" y="1066800"/>
                  <a:ext cx="2209800" cy="838200"/>
                </a:xfrm>
                <a:prstGeom prst="rect">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Arial Narrow" pitchFamily="34" charset="0"/>
                    </a:rPr>
                    <a:t>Board of </a:t>
                  </a:r>
                </a:p>
                <a:p>
                  <a:pPr marL="0" marR="0" indent="0" algn="r"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tx1"/>
                      </a:solidFill>
                      <a:effectLst/>
                      <a:latin typeface="Arial Narrow" pitchFamily="34" charset="0"/>
                    </a:rPr>
                    <a:t>Trustees</a:t>
                  </a:r>
                </a:p>
              </p:txBody>
            </p:sp>
            <p:pic>
              <p:nvPicPr>
                <p:cNvPr id="53" name="Picture 12" descr="C:\Documents and Settings\rodriqueza\Local Settings\Temporary Internet Files\Content.IE5\QJ50REL7\MP900433139[1].jpg"/>
                <p:cNvPicPr>
                  <a:picLocks noChangeAspect="1" noChangeArrowheads="1"/>
                </p:cNvPicPr>
                <p:nvPr/>
              </p:nvPicPr>
              <p:blipFill>
                <a:blip r:embed="rId11" cstate="print"/>
                <a:srcRect t="29079" r="20000"/>
                <a:stretch>
                  <a:fillRect/>
                </a:stretch>
              </p:blipFill>
              <p:spPr bwMode="auto">
                <a:xfrm>
                  <a:off x="3590544" y="1219200"/>
                  <a:ext cx="1034027" cy="540406"/>
                </a:xfrm>
                <a:prstGeom prst="rect">
                  <a:avLst/>
                </a:prstGeom>
                <a:noFill/>
                <a:ln>
                  <a:solidFill>
                    <a:schemeClr val="tx1"/>
                  </a:solidFill>
                </a:ln>
              </p:spPr>
            </p:pic>
          </p:grpSp>
          <p:sp>
            <p:nvSpPr>
              <p:cNvPr id="56" name="Rectangle 55"/>
              <p:cNvSpPr/>
              <p:nvPr/>
            </p:nvSpPr>
            <p:spPr bwMode="auto">
              <a:xfrm>
                <a:off x="6705600" y="4427560"/>
                <a:ext cx="914400" cy="11430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endParaRPr lang="en-US" sz="1400" b="1" dirty="0" smtClean="0">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Narrow" pitchFamily="34" charset="0"/>
                  </a:rPr>
                  <a:t>Standards</a:t>
                </a:r>
              </a:p>
            </p:txBody>
          </p:sp>
          <p:pic>
            <p:nvPicPr>
              <p:cNvPr id="57" name="Picture 12"/>
              <p:cNvPicPr>
                <a:picLocks noChangeAspect="1" noChangeArrowheads="1"/>
              </p:cNvPicPr>
              <p:nvPr/>
            </p:nvPicPr>
            <p:blipFill>
              <a:blip r:embed="rId12" cstate="print"/>
              <a:srcRect/>
              <a:stretch>
                <a:fillRect/>
              </a:stretch>
            </p:blipFill>
            <p:spPr bwMode="auto">
              <a:xfrm>
                <a:off x="6920552" y="4499878"/>
                <a:ext cx="479294" cy="651841"/>
              </a:xfrm>
              <a:prstGeom prst="rect">
                <a:avLst/>
              </a:prstGeom>
              <a:noFill/>
              <a:ln w="9525">
                <a:solidFill>
                  <a:schemeClr val="tx1"/>
                </a:solidFill>
                <a:miter lim="800000"/>
                <a:headEnd/>
                <a:tailEnd/>
              </a:ln>
            </p:spPr>
          </p:pic>
          <p:sp>
            <p:nvSpPr>
              <p:cNvPr id="58" name="Rectangle 57"/>
              <p:cNvSpPr/>
              <p:nvPr/>
            </p:nvSpPr>
            <p:spPr bwMode="auto">
              <a:xfrm>
                <a:off x="5562600" y="4419600"/>
                <a:ext cx="1066800" cy="1143000"/>
              </a:xfrm>
              <a:prstGeom prst="rect">
                <a:avLst/>
              </a:prstGeom>
              <a:solidFill>
                <a:srgbClr val="FF5C4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endParaRPr lang="en-US" sz="1400" b="1" dirty="0" smtClean="0">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chemeClr val="tx1"/>
                  </a:solidFill>
                  <a:effectLst/>
                  <a:latin typeface="Arial Narrow" pitchFamily="34" charset="0"/>
                </a:endParaRP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Arial Narrow" pitchFamily="34" charset="0"/>
                  </a:rPr>
                  <a:t>Compliance</a:t>
                </a:r>
              </a:p>
            </p:txBody>
          </p:sp>
          <p:pic>
            <p:nvPicPr>
              <p:cNvPr id="59" name="Picture 16" descr="C:\Documents and Settings\rodriqueza\Local Settings\Temporary Internet Files\Content.IE5\9V4NJ56U\MP900385346[1].jpg"/>
              <p:cNvPicPr>
                <a:picLocks noChangeAspect="1" noChangeArrowheads="1"/>
              </p:cNvPicPr>
              <p:nvPr/>
            </p:nvPicPr>
            <p:blipFill>
              <a:blip r:embed="rId13" cstate="print"/>
              <a:srcRect/>
              <a:stretch>
                <a:fillRect/>
              </a:stretch>
            </p:blipFill>
            <p:spPr bwMode="auto">
              <a:xfrm>
                <a:off x="5867400" y="4495800"/>
                <a:ext cx="489857" cy="685800"/>
              </a:xfrm>
              <a:prstGeom prst="rect">
                <a:avLst/>
              </a:prstGeom>
              <a:noFill/>
              <a:ln>
                <a:solidFill>
                  <a:schemeClr val="tx1"/>
                </a:solidFill>
              </a:ln>
            </p:spPr>
          </p:pic>
          <p:sp>
            <p:nvSpPr>
              <p:cNvPr id="60" name="Cloud 59"/>
              <p:cNvSpPr/>
              <p:nvPr/>
            </p:nvSpPr>
            <p:spPr bwMode="auto">
              <a:xfrm>
                <a:off x="7696200" y="4572000"/>
                <a:ext cx="1143000" cy="838200"/>
              </a:xfrm>
              <a:prstGeom prst="cloud">
                <a:avLst/>
              </a:prstGeom>
              <a:gradFill>
                <a:gsLst>
                  <a:gs pos="0">
                    <a:schemeClr val="bg1">
                      <a:lumMod val="65000"/>
                    </a:schemeClr>
                  </a:gs>
                  <a:gs pos="50000">
                    <a:schemeClr val="bg1"/>
                  </a:gs>
                  <a:gs pos="100000">
                    <a:schemeClr val="bg2">
                      <a:lumMod val="40000"/>
                      <a:lumOff val="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dirty="0" smtClean="0">
                  <a:ln>
                    <a:noFill/>
                  </a:ln>
                  <a:solidFill>
                    <a:schemeClr val="tx1"/>
                  </a:solidFill>
                  <a:effectLst/>
                  <a:latin typeface="Arial Narrow" pitchFamily="34" charset="0"/>
                </a:endParaRPr>
              </a:p>
            </p:txBody>
          </p:sp>
          <p:sp>
            <p:nvSpPr>
              <p:cNvPr id="61" name="TextBox 60"/>
              <p:cNvSpPr txBox="1"/>
              <p:nvPr/>
            </p:nvSpPr>
            <p:spPr>
              <a:xfrm>
                <a:off x="7862248" y="4739776"/>
                <a:ext cx="990600" cy="738664"/>
              </a:xfrm>
              <a:prstGeom prst="rect">
                <a:avLst/>
              </a:prstGeom>
              <a:noFill/>
            </p:spPr>
            <p:txBody>
              <a:bodyPr wrap="square" rtlCol="0">
                <a:spAutoFit/>
              </a:bodyPr>
              <a:lstStyle/>
              <a:p>
                <a:r>
                  <a:rPr lang="en-US" sz="1400" b="1" dirty="0" smtClean="0">
                    <a:latin typeface="Arial Narrow" pitchFamily="34" charset="0"/>
                  </a:rPr>
                  <a:t>Other Solutions</a:t>
                </a:r>
              </a:p>
              <a:p>
                <a:endParaRPr lang="en-US" sz="1400" dirty="0"/>
              </a:p>
            </p:txBody>
          </p:sp>
        </p:gr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solidFill>
                <a:srgbClr val="000000"/>
              </a:solidFill>
            </a:endParaRPr>
          </a:p>
        </p:txBody>
      </p:sp>
      <p:sp>
        <p:nvSpPr>
          <p:cNvPr id="17413" name="Text Box 5"/>
          <p:cNvSpPr txBox="1">
            <a:spLocks noChangeArrowheads="1"/>
          </p:cNvSpPr>
          <p:nvPr/>
        </p:nvSpPr>
        <p:spPr bwMode="auto">
          <a:xfrm>
            <a:off x="209550" y="3276600"/>
            <a:ext cx="8705850" cy="644139"/>
          </a:xfrm>
          <a:prstGeom prst="rect">
            <a:avLst/>
          </a:prstGeom>
          <a:noFill/>
          <a:ln w="9525">
            <a:noFill/>
            <a:miter lim="800000"/>
            <a:headEnd/>
            <a:tailEnd/>
          </a:ln>
        </p:spPr>
        <p:txBody>
          <a:bodyPr wrap="square" lIns="91429" tIns="45714" rIns="91429" bIns="45714">
            <a:spAutoFit/>
          </a:bodyPr>
          <a:lstStyle/>
          <a:p>
            <a:pPr eaLnBrk="1" hangingPunct="1">
              <a:lnSpc>
                <a:spcPct val="110000"/>
              </a:lnSpc>
              <a:defRPr/>
            </a:pPr>
            <a:r>
              <a:rPr lang="en-US" sz="3600" i="0" kern="0" dirty="0" smtClean="0">
                <a:solidFill>
                  <a:srgbClr val="FFFFFF"/>
                </a:solidFill>
                <a:latin typeface="Tahoma" pitchFamily="84" charset="0"/>
              </a:rPr>
              <a:t>Reliability in Canada</a:t>
            </a:r>
          </a:p>
        </p:txBody>
      </p:sp>
    </p:spTree>
    <p:extLst>
      <p:ext uri="{BB962C8B-B14F-4D97-AF65-F5344CB8AC3E}">
        <p14:creationId xmlns:p14="http://schemas.microsoft.com/office/powerpoint/2010/main" xmlns="" val="117164538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Electric </a:t>
            </a:r>
            <a:r>
              <a:rPr lang="en-US" sz="3000" dirty="0"/>
              <a:t>Reliability in Canada </a:t>
            </a:r>
          </a:p>
        </p:txBody>
      </p:sp>
      <p:sp>
        <p:nvSpPr>
          <p:cNvPr id="3" name="Text Placeholder 2"/>
          <p:cNvSpPr>
            <a:spLocks noGrp="1"/>
          </p:cNvSpPr>
          <p:nvPr>
            <p:ph type="body" sz="half" idx="2"/>
          </p:nvPr>
        </p:nvSpPr>
        <p:spPr/>
        <p:txBody>
          <a:bodyPr/>
          <a:lstStyle/>
          <a:p>
            <a:r>
              <a:rPr lang="en-US" dirty="0" smtClean="0"/>
              <a:t>Constitutional </a:t>
            </a:r>
            <a:r>
              <a:rPr lang="en-US" dirty="0"/>
              <a:t>authorities </a:t>
            </a:r>
            <a:endParaRPr lang="en-US" dirty="0" smtClean="0"/>
          </a:p>
          <a:p>
            <a:pPr lvl="1"/>
            <a:r>
              <a:rPr lang="en-US" dirty="0" smtClean="0"/>
              <a:t>Ensures </a:t>
            </a:r>
            <a:r>
              <a:rPr lang="en-US" dirty="0"/>
              <a:t>no one dominant/authority perspective </a:t>
            </a:r>
          </a:p>
          <a:p>
            <a:r>
              <a:rPr lang="en-US" dirty="0" smtClean="0"/>
              <a:t>History </a:t>
            </a:r>
            <a:r>
              <a:rPr lang="en-US" dirty="0"/>
              <a:t>of the industry </a:t>
            </a:r>
          </a:p>
          <a:p>
            <a:r>
              <a:rPr lang="en-US" dirty="0" smtClean="0"/>
              <a:t>Structure </a:t>
            </a:r>
            <a:r>
              <a:rPr lang="en-US" dirty="0"/>
              <a:t>and characteristics </a:t>
            </a:r>
          </a:p>
          <a:p>
            <a:r>
              <a:rPr lang="en-US" dirty="0" smtClean="0"/>
              <a:t>A </a:t>
            </a:r>
            <a:r>
              <a:rPr lang="en-US" dirty="0"/>
              <a:t>long history of reliability </a:t>
            </a:r>
          </a:p>
          <a:p>
            <a:r>
              <a:rPr lang="en-US" dirty="0" smtClean="0"/>
              <a:t>Commitment </a:t>
            </a:r>
            <a:r>
              <a:rPr lang="en-US" dirty="0"/>
              <a:t>to, and expectations of, an international ERO </a:t>
            </a:r>
          </a:p>
          <a:p>
            <a:r>
              <a:rPr lang="en-US" dirty="0" smtClean="0"/>
              <a:t>Ongoing </a:t>
            </a:r>
            <a:r>
              <a:rPr lang="en-US" dirty="0"/>
              <a:t>cross-border support and assistance in times of need </a:t>
            </a:r>
          </a:p>
          <a:p>
            <a:endParaRPr lang="en-US" dirty="0"/>
          </a:p>
        </p:txBody>
      </p:sp>
    </p:spTree>
    <p:extLst>
      <p:ext uri="{BB962C8B-B14F-4D97-AF65-F5344CB8AC3E}">
        <p14:creationId xmlns:p14="http://schemas.microsoft.com/office/powerpoint/2010/main" xmlns="" val="12300242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1" y="152400"/>
            <a:ext cx="6553200" cy="655638"/>
          </a:xfrm>
        </p:spPr>
        <p:txBody>
          <a:bodyPr/>
          <a:lstStyle/>
          <a:p>
            <a:r>
              <a:rPr lang="en-US" sz="3000" dirty="0" smtClean="0"/>
              <a:t>A </a:t>
            </a:r>
            <a:r>
              <a:rPr lang="en-US" sz="3000" dirty="0"/>
              <a:t>Reliability Assurance Mosaic </a:t>
            </a:r>
          </a:p>
        </p:txBody>
      </p:sp>
      <p:sp>
        <p:nvSpPr>
          <p:cNvPr id="3" name="Text Placeholder 2"/>
          <p:cNvSpPr>
            <a:spLocks noGrp="1"/>
          </p:cNvSpPr>
          <p:nvPr>
            <p:ph type="body" sz="half" idx="2"/>
          </p:nvPr>
        </p:nvSpPr>
        <p:spPr/>
        <p:txBody>
          <a:bodyPr/>
          <a:lstStyle/>
          <a:p>
            <a:r>
              <a:rPr lang="en-US" dirty="0" smtClean="0"/>
              <a:t>Nine </a:t>
            </a:r>
            <a:r>
              <a:rPr lang="en-US" dirty="0"/>
              <a:t>(9) jurisdictions with reliability authority </a:t>
            </a:r>
            <a:endParaRPr lang="en-US" dirty="0" smtClean="0"/>
          </a:p>
          <a:p>
            <a:pPr lvl="1"/>
            <a:r>
              <a:rPr lang="en-US" dirty="0" smtClean="0"/>
              <a:t>Each </a:t>
            </a:r>
            <a:r>
              <a:rPr lang="en-US" dirty="0"/>
              <a:t>has its own regime </a:t>
            </a:r>
          </a:p>
          <a:p>
            <a:pPr lvl="1"/>
            <a:r>
              <a:rPr lang="en-US" dirty="0"/>
              <a:t>All committed to working with the ERO </a:t>
            </a:r>
          </a:p>
          <a:p>
            <a:r>
              <a:rPr lang="en-US" dirty="0" smtClean="0"/>
              <a:t>Some </a:t>
            </a:r>
            <a:r>
              <a:rPr lang="en-US" dirty="0"/>
              <a:t>“mature” but all evolving </a:t>
            </a:r>
            <a:endParaRPr lang="en-US" dirty="0" smtClean="0"/>
          </a:p>
          <a:p>
            <a:pPr lvl="1"/>
            <a:r>
              <a:rPr lang="en-US" dirty="0" smtClean="0"/>
              <a:t>Changes </a:t>
            </a:r>
            <a:r>
              <a:rPr lang="en-US" dirty="0"/>
              <a:t>in policies, structures and practices with implications for how reliability is managed </a:t>
            </a:r>
          </a:p>
          <a:p>
            <a:r>
              <a:rPr lang="en-US" dirty="0" smtClean="0"/>
              <a:t>Compliance </a:t>
            </a:r>
            <a:r>
              <a:rPr lang="en-US" dirty="0"/>
              <a:t>oversight and enforcement coming to the fore </a:t>
            </a:r>
          </a:p>
        </p:txBody>
      </p:sp>
    </p:spTree>
    <p:extLst>
      <p:ext uri="{BB962C8B-B14F-4D97-AF65-F5344CB8AC3E}">
        <p14:creationId xmlns:p14="http://schemas.microsoft.com/office/powerpoint/2010/main" xmlns="" val="714207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Role of the Regions</a:t>
            </a:r>
            <a:endParaRPr lang="en-US" sz="3000" dirty="0"/>
          </a:p>
        </p:txBody>
      </p:sp>
      <p:sp>
        <p:nvSpPr>
          <p:cNvPr id="3" name="Text Placeholder 2"/>
          <p:cNvSpPr>
            <a:spLocks noGrp="1"/>
          </p:cNvSpPr>
          <p:nvPr>
            <p:ph type="body" sz="half" idx="2"/>
          </p:nvPr>
        </p:nvSpPr>
        <p:spPr>
          <a:xfrm>
            <a:off x="346074" y="1066800"/>
            <a:ext cx="3997326" cy="5334000"/>
          </a:xfrm>
        </p:spPr>
        <p:txBody>
          <a:bodyPr/>
          <a:lstStyle/>
          <a:p>
            <a:r>
              <a:rPr lang="en-US" sz="2000" dirty="0" smtClean="0"/>
              <a:t>NERC works with eight (8) REs  </a:t>
            </a:r>
          </a:p>
          <a:p>
            <a:r>
              <a:rPr lang="en-US" sz="2000" dirty="0" smtClean="0"/>
              <a:t>Authority delegated pursuant to Section 215(e)(4) of the Act (separate delegation in U.S. and Canada)</a:t>
            </a:r>
          </a:p>
          <a:p>
            <a:r>
              <a:rPr lang="en-US" sz="2000" dirty="0" smtClean="0"/>
              <a:t>REs enforce Reliability Standards within their geographic boundaries</a:t>
            </a:r>
          </a:p>
          <a:p>
            <a:r>
              <a:rPr lang="en-US" sz="2000" dirty="0" smtClean="0"/>
              <a:t>May develop Regional Reliability Standards and Regional Variances</a:t>
            </a:r>
          </a:p>
          <a:p>
            <a:r>
              <a:rPr lang="en-US" sz="2000" dirty="0" smtClean="0"/>
              <a:t>Must comply with the applicable provisions of NERC’s Rules of Procedure and Reliability Standards</a:t>
            </a:r>
            <a:endParaRPr lang="en-US" sz="1800" dirty="0" smtClean="0"/>
          </a:p>
        </p:txBody>
      </p:sp>
      <p:pic>
        <p:nvPicPr>
          <p:cNvPr id="4" name="Picture 3" descr="NERC_Regions_color.jpg"/>
          <p:cNvPicPr>
            <a:picLocks noChangeAspect="1"/>
          </p:cNvPicPr>
          <p:nvPr/>
        </p:nvPicPr>
        <p:blipFill>
          <a:blip r:embed="rId3" cstate="print"/>
          <a:stretch>
            <a:fillRect/>
          </a:stretch>
        </p:blipFill>
        <p:spPr>
          <a:xfrm>
            <a:off x="4343400" y="1828800"/>
            <a:ext cx="4563975" cy="349758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3000" dirty="0" smtClean="0"/>
              <a:t>Canada</a:t>
            </a:r>
            <a:r>
              <a:rPr lang="it-IT" dirty="0" smtClean="0"/>
              <a:t> </a:t>
            </a:r>
            <a:endParaRPr lang="en-US" dirty="0"/>
          </a:p>
        </p:txBody>
      </p:sp>
      <p:sp>
        <p:nvSpPr>
          <p:cNvPr id="3" name="Text Placeholder 2"/>
          <p:cNvSpPr>
            <a:spLocks noGrp="1"/>
          </p:cNvSpPr>
          <p:nvPr>
            <p:ph type="body" sz="half" idx="2"/>
          </p:nvPr>
        </p:nvSpPr>
        <p:spPr>
          <a:xfrm>
            <a:off x="346074" y="1066800"/>
            <a:ext cx="8416926" cy="4876800"/>
          </a:xfrm>
        </p:spPr>
        <p:txBody>
          <a:bodyPr/>
          <a:lstStyle/>
          <a:p>
            <a:r>
              <a:rPr lang="en-US" dirty="0" smtClean="0"/>
              <a:t>Canadian </a:t>
            </a:r>
            <a:r>
              <a:rPr lang="en-US" dirty="0"/>
              <a:t>participation is formally integrated </a:t>
            </a:r>
            <a:r>
              <a:rPr lang="en-US" dirty="0" smtClean="0"/>
              <a:t>              in </a:t>
            </a:r>
            <a:r>
              <a:rPr lang="en-US" dirty="0"/>
              <a:t>NERC’s foundation documents </a:t>
            </a:r>
            <a:endParaRPr lang="en-US" dirty="0" smtClean="0"/>
          </a:p>
          <a:p>
            <a:pPr lvl="1"/>
            <a:r>
              <a:rPr lang="en-US" dirty="0" smtClean="0"/>
              <a:t>But </a:t>
            </a:r>
            <a:r>
              <a:rPr lang="en-US" dirty="0"/>
              <a:t>limited Canadian membership/registration in ERO </a:t>
            </a:r>
          </a:p>
          <a:p>
            <a:r>
              <a:rPr lang="en-US" dirty="0" smtClean="0"/>
              <a:t>Strong</a:t>
            </a:r>
            <a:r>
              <a:rPr lang="en-US" dirty="0"/>
              <a:t>, positive engagement with Canadian jurisdictions and stakeholders </a:t>
            </a:r>
            <a:endParaRPr lang="en-US" dirty="0" smtClean="0"/>
          </a:p>
          <a:p>
            <a:pPr lvl="1"/>
            <a:r>
              <a:rPr lang="en-US" dirty="0" smtClean="0"/>
              <a:t>Federal/Provincial/Territorial (FPT) </a:t>
            </a:r>
            <a:r>
              <a:rPr lang="en-US" dirty="0"/>
              <a:t>reliability working group </a:t>
            </a:r>
          </a:p>
          <a:p>
            <a:pPr lvl="1"/>
            <a:r>
              <a:rPr lang="en-US" dirty="0"/>
              <a:t>CAMPUT </a:t>
            </a:r>
            <a:r>
              <a:rPr lang="en-US" dirty="0" smtClean="0"/>
              <a:t>(Canadian Association of Members of Public Utility Tribunals)</a:t>
            </a:r>
            <a:endParaRPr lang="en-US" dirty="0"/>
          </a:p>
          <a:p>
            <a:pPr lvl="1"/>
            <a:r>
              <a:rPr lang="en-US" dirty="0"/>
              <a:t>Key federal departments and agencies (including </a:t>
            </a:r>
            <a:r>
              <a:rPr lang="en-US" dirty="0" smtClean="0"/>
              <a:t>the Security &amp; Intelligence community) </a:t>
            </a:r>
            <a:endParaRPr lang="en-US" dirty="0"/>
          </a:p>
          <a:p>
            <a:pPr lvl="1"/>
            <a:r>
              <a:rPr lang="en-US" dirty="0" smtClean="0"/>
              <a:t>Canadian Electricity Association </a:t>
            </a:r>
            <a:endParaRPr lang="en-US" dirty="0"/>
          </a:p>
          <a:p>
            <a:r>
              <a:rPr lang="en-US" dirty="0" smtClean="0"/>
              <a:t>Regular </a:t>
            </a:r>
            <a:r>
              <a:rPr lang="en-US" dirty="0"/>
              <a:t>activities in Canada </a:t>
            </a:r>
          </a:p>
          <a:p>
            <a:endParaRPr lang="en-US" dirty="0"/>
          </a:p>
        </p:txBody>
      </p:sp>
    </p:spTree>
    <p:extLst>
      <p:ext uri="{BB962C8B-B14F-4D97-AF65-F5344CB8AC3E}">
        <p14:creationId xmlns:p14="http://schemas.microsoft.com/office/powerpoint/2010/main" xmlns="" val="33935420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Building </a:t>
            </a:r>
            <a:r>
              <a:rPr lang="en-US" sz="3000" dirty="0"/>
              <a:t>on our </a:t>
            </a:r>
            <a:r>
              <a:rPr lang="en-US" sz="3000" dirty="0" smtClean="0"/>
              <a:t>Strengths </a:t>
            </a:r>
            <a:endParaRPr lang="en-US" sz="3000" dirty="0"/>
          </a:p>
        </p:txBody>
      </p:sp>
      <p:sp>
        <p:nvSpPr>
          <p:cNvPr id="3" name="Text Placeholder 2"/>
          <p:cNvSpPr>
            <a:spLocks noGrp="1"/>
          </p:cNvSpPr>
          <p:nvPr>
            <p:ph type="body" sz="half" idx="2"/>
          </p:nvPr>
        </p:nvSpPr>
        <p:spPr>
          <a:xfrm>
            <a:off x="346074" y="1189038"/>
            <a:ext cx="8416926" cy="5211762"/>
          </a:xfrm>
        </p:spPr>
        <p:txBody>
          <a:bodyPr/>
          <a:lstStyle/>
          <a:p>
            <a:r>
              <a:rPr lang="en-US" dirty="0" smtClean="0"/>
              <a:t>Focus </a:t>
            </a:r>
            <a:r>
              <a:rPr lang="en-US" dirty="0"/>
              <a:t>areas for NERC in Canada 2012-2013 include: </a:t>
            </a:r>
            <a:endParaRPr lang="en-US" dirty="0" smtClean="0"/>
          </a:p>
          <a:p>
            <a:pPr lvl="1"/>
            <a:r>
              <a:rPr lang="en-US" sz="2400" dirty="0" smtClean="0"/>
              <a:t>Confirmation </a:t>
            </a:r>
            <a:r>
              <a:rPr lang="en-US" sz="2400" dirty="0"/>
              <a:t>of arrangements with jurisdictional </a:t>
            </a:r>
            <a:r>
              <a:rPr lang="en-US" sz="2400" dirty="0" smtClean="0"/>
              <a:t>authorities</a:t>
            </a:r>
          </a:p>
          <a:p>
            <a:pPr lvl="2"/>
            <a:r>
              <a:rPr lang="en-US" dirty="0" smtClean="0"/>
              <a:t>Memorandums </a:t>
            </a:r>
            <a:r>
              <a:rPr lang="en-US" dirty="0"/>
              <a:t>of Understanding, information flows, priority setting, data </a:t>
            </a:r>
            <a:r>
              <a:rPr lang="en-US" dirty="0" smtClean="0"/>
              <a:t>sharing, </a:t>
            </a:r>
            <a:r>
              <a:rPr lang="en-US" dirty="0"/>
              <a:t>etc. </a:t>
            </a:r>
          </a:p>
          <a:p>
            <a:pPr lvl="1"/>
            <a:r>
              <a:rPr lang="en-US" dirty="0" smtClean="0"/>
              <a:t>Strengthening </a:t>
            </a:r>
            <a:r>
              <a:rPr lang="en-US" dirty="0"/>
              <a:t>compliance oversight </a:t>
            </a:r>
            <a:endParaRPr lang="en-US" dirty="0" smtClean="0"/>
          </a:p>
          <a:p>
            <a:pPr lvl="2"/>
            <a:r>
              <a:rPr lang="en-US" dirty="0" smtClean="0"/>
              <a:t>Training </a:t>
            </a:r>
            <a:r>
              <a:rPr lang="en-US" dirty="0"/>
              <a:t>of auditors and compliance officials </a:t>
            </a:r>
          </a:p>
          <a:p>
            <a:pPr lvl="2"/>
            <a:r>
              <a:rPr lang="en-US" dirty="0" smtClean="0"/>
              <a:t>Access </a:t>
            </a:r>
            <a:r>
              <a:rPr lang="en-US" dirty="0"/>
              <a:t>to lessons learned </a:t>
            </a:r>
          </a:p>
          <a:p>
            <a:pPr lvl="1"/>
            <a:r>
              <a:rPr lang="en-US" dirty="0" smtClean="0"/>
              <a:t>Deepened </a:t>
            </a:r>
            <a:r>
              <a:rPr lang="en-US" dirty="0"/>
              <a:t>ties with </a:t>
            </a:r>
            <a:r>
              <a:rPr lang="en-US" dirty="0" smtClean="0"/>
              <a:t>CIP/security </a:t>
            </a:r>
            <a:r>
              <a:rPr lang="en-US" dirty="0"/>
              <a:t>partners </a:t>
            </a:r>
            <a:endParaRPr lang="en-US" dirty="0" smtClean="0"/>
          </a:p>
          <a:p>
            <a:pPr lvl="2"/>
            <a:r>
              <a:rPr lang="en-US" dirty="0" smtClean="0"/>
              <a:t>Data </a:t>
            </a:r>
            <a:r>
              <a:rPr lang="en-US" dirty="0"/>
              <a:t>sharing between ES-ISAC and </a:t>
            </a:r>
            <a:r>
              <a:rPr lang="en-US" dirty="0" smtClean="0"/>
              <a:t>Canadian Cyber Incident Response Centre (CCIRC) </a:t>
            </a:r>
            <a:r>
              <a:rPr lang="en-US" dirty="0"/>
              <a:t>and other necessary players </a:t>
            </a:r>
            <a:endParaRPr lang="en-US" dirty="0" smtClean="0"/>
          </a:p>
          <a:p>
            <a:pPr lvl="2"/>
            <a:r>
              <a:rPr lang="en-US" dirty="0" smtClean="0"/>
              <a:t>Continuing </a:t>
            </a:r>
            <a:r>
              <a:rPr lang="en-US" dirty="0"/>
              <a:t>joint exercises </a:t>
            </a:r>
          </a:p>
          <a:p>
            <a:pPr lvl="1"/>
            <a:endParaRPr lang="en-US" dirty="0"/>
          </a:p>
          <a:p>
            <a:pPr lvl="1"/>
            <a:endParaRPr lang="en-US" dirty="0"/>
          </a:p>
          <a:p>
            <a:endParaRPr lang="en-US" dirty="0"/>
          </a:p>
        </p:txBody>
      </p:sp>
    </p:spTree>
    <p:extLst>
      <p:ext uri="{BB962C8B-B14F-4D97-AF65-F5344CB8AC3E}">
        <p14:creationId xmlns:p14="http://schemas.microsoft.com/office/powerpoint/2010/main" xmlns="" val="39758093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2" cstate="print"/>
          <a:srcRect/>
          <a:stretch>
            <a:fillRect/>
          </a:stretch>
        </p:blipFill>
        <p:spPr bwMode="auto">
          <a:xfrm>
            <a:off x="-927100" y="1609725"/>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solidFill>
                <a:srgbClr val="000000"/>
              </a:solidFill>
            </a:endParaRPr>
          </a:p>
        </p:txBody>
      </p:sp>
      <p:sp>
        <p:nvSpPr>
          <p:cNvPr id="17413" name="Text Box 5"/>
          <p:cNvSpPr txBox="1">
            <a:spLocks noChangeArrowheads="1"/>
          </p:cNvSpPr>
          <p:nvPr/>
        </p:nvSpPr>
        <p:spPr bwMode="auto">
          <a:xfrm>
            <a:off x="209550" y="3276600"/>
            <a:ext cx="8705850" cy="701718"/>
          </a:xfrm>
          <a:prstGeom prst="rect">
            <a:avLst/>
          </a:prstGeom>
          <a:noFill/>
          <a:ln w="9525">
            <a:noFill/>
            <a:miter lim="800000"/>
            <a:headEnd/>
            <a:tailEnd/>
          </a:ln>
        </p:spPr>
        <p:txBody>
          <a:bodyPr wrap="square" lIns="91429" tIns="45714" rIns="91429" bIns="45714">
            <a:spAutoFit/>
          </a:bodyPr>
          <a:lstStyle/>
          <a:p>
            <a:pPr eaLnBrk="1" hangingPunct="1">
              <a:lnSpc>
                <a:spcPct val="110000"/>
              </a:lnSpc>
              <a:defRPr/>
            </a:pPr>
            <a:r>
              <a:rPr lang="en-US" sz="3600" i="0" kern="0" dirty="0" smtClean="0">
                <a:solidFill>
                  <a:srgbClr val="FFFFFF"/>
                </a:solidFill>
                <a:latin typeface="Tahoma" pitchFamily="84" charset="0"/>
              </a:rPr>
              <a:t>NERC Resource and Contact Information</a:t>
            </a:r>
          </a:p>
        </p:txBody>
      </p:sp>
    </p:spTree>
    <p:extLst>
      <p:ext uri="{BB962C8B-B14F-4D97-AF65-F5344CB8AC3E}">
        <p14:creationId xmlns:p14="http://schemas.microsoft.com/office/powerpoint/2010/main" xmlns="" val="1171645382"/>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More Information</a:t>
            </a:r>
            <a:endParaRPr lang="en-US" sz="3000" dirty="0"/>
          </a:p>
        </p:txBody>
      </p:sp>
      <p:sp>
        <p:nvSpPr>
          <p:cNvPr id="3" name="Text Placeholder 2"/>
          <p:cNvSpPr>
            <a:spLocks noGrp="1"/>
          </p:cNvSpPr>
          <p:nvPr>
            <p:ph type="body" sz="half" idx="2"/>
          </p:nvPr>
        </p:nvSpPr>
        <p:spPr>
          <a:xfrm>
            <a:off x="346074" y="1371600"/>
            <a:ext cx="8416926" cy="4876800"/>
          </a:xfrm>
        </p:spPr>
        <p:txBody>
          <a:bodyPr/>
          <a:lstStyle/>
          <a:p>
            <a:r>
              <a:rPr lang="en-US" dirty="0" smtClean="0">
                <a:hlinkClick r:id="rId2"/>
              </a:rPr>
              <a:t>www.nerc.com</a:t>
            </a:r>
            <a:endParaRPr lang="en-US" dirty="0" smtClean="0"/>
          </a:p>
          <a:p>
            <a:endParaRPr lang="en-US" sz="2000" dirty="0" smtClean="0"/>
          </a:p>
          <a:p>
            <a:r>
              <a:rPr lang="en-US" dirty="0" smtClean="0"/>
              <a:t>Atlanta office:  404.446.2560 </a:t>
            </a:r>
          </a:p>
          <a:p>
            <a:endParaRPr lang="en-US" sz="2000" dirty="0" smtClean="0"/>
          </a:p>
          <a:p>
            <a:r>
              <a:rPr lang="en-US" dirty="0" smtClean="0"/>
              <a:t>DC office: 202.400.3000</a:t>
            </a:r>
          </a:p>
          <a:p>
            <a:endParaRPr lang="en-US" sz="2000" dirty="0" smtClean="0"/>
          </a:p>
          <a:p>
            <a:r>
              <a:rPr lang="en-US" dirty="0" smtClean="0"/>
              <a:t>FAQ:  </a:t>
            </a:r>
            <a:r>
              <a:rPr lang="en-US" dirty="0" smtClean="0">
                <a:hlinkClick r:id="rId3"/>
              </a:rPr>
              <a:t>http://www.nerc.com/page.php?cid=1|7|114</a:t>
            </a:r>
            <a:endParaRPr lang="en-US" dirty="0" smtClean="0"/>
          </a:p>
          <a:p>
            <a:endParaRPr lang="en-US" sz="2000" dirty="0" smtClean="0"/>
          </a:p>
          <a:p>
            <a:r>
              <a:rPr lang="en-US" dirty="0" smtClean="0"/>
              <a:t>History:  </a:t>
            </a:r>
            <a:r>
              <a:rPr lang="en-US" dirty="0" smtClean="0">
                <a:hlinkClick r:id="rId4"/>
              </a:rPr>
              <a:t>http://www.nerc.com/page.php?cid=1|7|11</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52400"/>
            <a:ext cx="6934201" cy="655638"/>
          </a:xfrm>
        </p:spPr>
        <p:txBody>
          <a:bodyPr/>
          <a:lstStyle/>
          <a:p>
            <a:r>
              <a:rPr lang="en-US" sz="3000" dirty="0" smtClean="0"/>
              <a:t>NERC’s Statutory Program Areas</a:t>
            </a:r>
            <a:endParaRPr lang="en-US" sz="3000" dirty="0"/>
          </a:p>
        </p:txBody>
      </p:sp>
      <p:sp>
        <p:nvSpPr>
          <p:cNvPr id="3" name="Text Placeholder 2"/>
          <p:cNvSpPr>
            <a:spLocks noGrp="1"/>
          </p:cNvSpPr>
          <p:nvPr>
            <p:ph type="body" sz="half" idx="2"/>
          </p:nvPr>
        </p:nvSpPr>
        <p:spPr/>
        <p:txBody>
          <a:bodyPr/>
          <a:lstStyle/>
          <a:p>
            <a:r>
              <a:rPr lang="en-US" dirty="0" smtClean="0"/>
              <a:t>Reliability Standards</a:t>
            </a:r>
          </a:p>
          <a:p>
            <a:r>
              <a:rPr lang="en-US" dirty="0" smtClean="0"/>
              <a:t>Compliance Monitoring and Enforcement Program (CMEP); Organization Registration and Certification</a:t>
            </a:r>
          </a:p>
          <a:p>
            <a:r>
              <a:rPr lang="en-US" dirty="0" smtClean="0"/>
              <a:t>Reliability Assessment and Performance Analysis</a:t>
            </a:r>
          </a:p>
          <a:p>
            <a:r>
              <a:rPr lang="en-US" dirty="0" smtClean="0"/>
              <a:t>Training, Education and Certification</a:t>
            </a:r>
          </a:p>
          <a:p>
            <a:r>
              <a:rPr lang="en-US" dirty="0" smtClean="0"/>
              <a:t>Situation Awareness and Infrastructure Security</a:t>
            </a:r>
          </a:p>
          <a:p>
            <a:r>
              <a:rPr lang="en-US" dirty="0" smtClean="0"/>
              <a:t>Administrative</a:t>
            </a:r>
          </a:p>
          <a:p>
            <a:pPr lvl="1"/>
            <a:endParaRPr lang="en-US" dirty="0" smtClean="0"/>
          </a:p>
        </p:txBody>
      </p:sp>
    </p:spTree>
    <p:extLst>
      <p:ext uri="{BB962C8B-B14F-4D97-AF65-F5344CB8AC3E}">
        <p14:creationId xmlns:p14="http://schemas.microsoft.com/office/powerpoint/2010/main" xmlns="" val="3177997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914400" y="1676400"/>
            <a:ext cx="7389617" cy="4699000"/>
            <a:chOff x="914400" y="1219200"/>
            <a:chExt cx="7389617" cy="4699000"/>
          </a:xfrm>
        </p:grpSpPr>
        <p:sp>
          <p:nvSpPr>
            <p:cNvPr id="14" name="Freeform 13"/>
            <p:cNvSpPr/>
            <p:nvPr/>
          </p:nvSpPr>
          <p:spPr>
            <a:xfrm>
              <a:off x="914400" y="1219200"/>
              <a:ext cx="1748600" cy="4699000"/>
            </a:xfrm>
            <a:custGeom>
              <a:avLst/>
              <a:gdLst>
                <a:gd name="connsiteX0" fmla="*/ 0 w 1748600"/>
                <a:gd name="connsiteY0" fmla="*/ 174860 h 4699000"/>
                <a:gd name="connsiteX1" fmla="*/ 51215 w 1748600"/>
                <a:gd name="connsiteY1" fmla="*/ 51215 h 4699000"/>
                <a:gd name="connsiteX2" fmla="*/ 174860 w 1748600"/>
                <a:gd name="connsiteY2" fmla="*/ 0 h 4699000"/>
                <a:gd name="connsiteX3" fmla="*/ 1573740 w 1748600"/>
                <a:gd name="connsiteY3" fmla="*/ 0 h 4699000"/>
                <a:gd name="connsiteX4" fmla="*/ 1697385 w 1748600"/>
                <a:gd name="connsiteY4" fmla="*/ 51215 h 4699000"/>
                <a:gd name="connsiteX5" fmla="*/ 1748600 w 1748600"/>
                <a:gd name="connsiteY5" fmla="*/ 174860 h 4699000"/>
                <a:gd name="connsiteX6" fmla="*/ 1748600 w 1748600"/>
                <a:gd name="connsiteY6" fmla="*/ 4524140 h 4699000"/>
                <a:gd name="connsiteX7" fmla="*/ 1697385 w 1748600"/>
                <a:gd name="connsiteY7" fmla="*/ 4647785 h 4699000"/>
                <a:gd name="connsiteX8" fmla="*/ 1573740 w 1748600"/>
                <a:gd name="connsiteY8" fmla="*/ 4699000 h 4699000"/>
                <a:gd name="connsiteX9" fmla="*/ 174860 w 1748600"/>
                <a:gd name="connsiteY9" fmla="*/ 4699000 h 4699000"/>
                <a:gd name="connsiteX10" fmla="*/ 51215 w 1748600"/>
                <a:gd name="connsiteY10" fmla="*/ 4647785 h 4699000"/>
                <a:gd name="connsiteX11" fmla="*/ 0 w 1748600"/>
                <a:gd name="connsiteY11" fmla="*/ 4524140 h 4699000"/>
                <a:gd name="connsiteX12" fmla="*/ 0 w 1748600"/>
                <a:gd name="connsiteY12" fmla="*/ 17486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8600" h="4699000">
                  <a:moveTo>
                    <a:pt x="0" y="174860"/>
                  </a:moveTo>
                  <a:cubicBezTo>
                    <a:pt x="0" y="128484"/>
                    <a:pt x="18423" y="84008"/>
                    <a:pt x="51215" y="51215"/>
                  </a:cubicBezTo>
                  <a:cubicBezTo>
                    <a:pt x="84008" y="18422"/>
                    <a:pt x="128484" y="0"/>
                    <a:pt x="174860" y="0"/>
                  </a:cubicBezTo>
                  <a:lnTo>
                    <a:pt x="1573740" y="0"/>
                  </a:lnTo>
                  <a:cubicBezTo>
                    <a:pt x="1620116" y="0"/>
                    <a:pt x="1664592" y="18423"/>
                    <a:pt x="1697385" y="51215"/>
                  </a:cubicBezTo>
                  <a:cubicBezTo>
                    <a:pt x="1730178" y="84008"/>
                    <a:pt x="1748600" y="128484"/>
                    <a:pt x="1748600" y="174860"/>
                  </a:cubicBezTo>
                  <a:lnTo>
                    <a:pt x="1748600" y="4524140"/>
                  </a:lnTo>
                  <a:cubicBezTo>
                    <a:pt x="1748600" y="4570516"/>
                    <a:pt x="1730177" y="4614992"/>
                    <a:pt x="1697385" y="4647785"/>
                  </a:cubicBezTo>
                  <a:cubicBezTo>
                    <a:pt x="1664592" y="4680578"/>
                    <a:pt x="1620116" y="4699000"/>
                    <a:pt x="1573740" y="4699000"/>
                  </a:cubicBezTo>
                  <a:lnTo>
                    <a:pt x="174860" y="4699000"/>
                  </a:lnTo>
                  <a:cubicBezTo>
                    <a:pt x="128484" y="4699000"/>
                    <a:pt x="84008" y="4680577"/>
                    <a:pt x="51215" y="4647785"/>
                  </a:cubicBezTo>
                  <a:cubicBezTo>
                    <a:pt x="18422" y="4614992"/>
                    <a:pt x="0" y="4570516"/>
                    <a:pt x="0" y="4524140"/>
                  </a:cubicBezTo>
                  <a:lnTo>
                    <a:pt x="0" y="1748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3395980" numCol="1" spcCol="1270" anchor="ctr" anchorCtr="0">
              <a:noAutofit/>
            </a:bodyPr>
            <a:lstStyle/>
            <a:p>
              <a:pPr lvl="0" algn="ctr" defTabSz="1244600">
                <a:lnSpc>
                  <a:spcPct val="90000"/>
                </a:lnSpc>
                <a:spcBef>
                  <a:spcPct val="0"/>
                </a:spcBef>
                <a:spcAft>
                  <a:spcPct val="35000"/>
                </a:spcAft>
              </a:pPr>
              <a:r>
                <a:rPr lang="en-US" kern="1200" dirty="0" smtClean="0"/>
                <a:t>Regulators</a:t>
              </a:r>
              <a:endParaRPr lang="en-US" kern="1200" dirty="0"/>
            </a:p>
          </p:txBody>
        </p:sp>
        <p:sp>
          <p:nvSpPr>
            <p:cNvPr id="15" name="Freeform 14"/>
            <p:cNvSpPr/>
            <p:nvPr/>
          </p:nvSpPr>
          <p:spPr>
            <a:xfrm>
              <a:off x="914405" y="2209944"/>
              <a:ext cx="688976" cy="359304"/>
            </a:xfrm>
            <a:custGeom>
              <a:avLst/>
              <a:gdLst>
                <a:gd name="connsiteX0" fmla="*/ 0 w 688976"/>
                <a:gd name="connsiteY0" fmla="*/ 255998 h 511995"/>
                <a:gd name="connsiteX1" fmla="*/ 139014 w 688976"/>
                <a:gd name="connsiteY1" fmla="*/ 50524 h 511995"/>
                <a:gd name="connsiteX2" fmla="*/ 344488 w 688976"/>
                <a:gd name="connsiteY2" fmla="*/ 1 h 511995"/>
                <a:gd name="connsiteX3" fmla="*/ 549962 w 688976"/>
                <a:gd name="connsiteY3" fmla="*/ 50525 h 511995"/>
                <a:gd name="connsiteX4" fmla="*/ 688975 w 688976"/>
                <a:gd name="connsiteY4" fmla="*/ 256000 h 511995"/>
                <a:gd name="connsiteX5" fmla="*/ 549961 w 688976"/>
                <a:gd name="connsiteY5" fmla="*/ 461474 h 511995"/>
                <a:gd name="connsiteX6" fmla="*/ 344487 w 688976"/>
                <a:gd name="connsiteY6" fmla="*/ 511998 h 511995"/>
                <a:gd name="connsiteX7" fmla="*/ 139013 w 688976"/>
                <a:gd name="connsiteY7" fmla="*/ 461474 h 511995"/>
                <a:gd name="connsiteX8" fmla="*/ 0 w 688976"/>
                <a:gd name="connsiteY8" fmla="*/ 255999 h 511995"/>
                <a:gd name="connsiteX9" fmla="*/ 0 w 688976"/>
                <a:gd name="connsiteY9" fmla="*/ 255998 h 51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8976" h="511995">
                  <a:moveTo>
                    <a:pt x="0" y="255998"/>
                  </a:moveTo>
                  <a:cubicBezTo>
                    <a:pt x="0" y="175023"/>
                    <a:pt x="51554" y="98822"/>
                    <a:pt x="139014" y="50524"/>
                  </a:cubicBezTo>
                  <a:cubicBezTo>
                    <a:pt x="198423" y="17716"/>
                    <a:pt x="270472" y="1"/>
                    <a:pt x="344488" y="1"/>
                  </a:cubicBezTo>
                  <a:cubicBezTo>
                    <a:pt x="418505" y="1"/>
                    <a:pt x="490554" y="17717"/>
                    <a:pt x="549962" y="50525"/>
                  </a:cubicBezTo>
                  <a:cubicBezTo>
                    <a:pt x="637422" y="98824"/>
                    <a:pt x="688976" y="175025"/>
                    <a:pt x="688975" y="256000"/>
                  </a:cubicBezTo>
                  <a:cubicBezTo>
                    <a:pt x="688975" y="336975"/>
                    <a:pt x="637421" y="413176"/>
                    <a:pt x="549961" y="461474"/>
                  </a:cubicBezTo>
                  <a:cubicBezTo>
                    <a:pt x="490552" y="494282"/>
                    <a:pt x="418503" y="511998"/>
                    <a:pt x="344487" y="511998"/>
                  </a:cubicBezTo>
                  <a:cubicBezTo>
                    <a:pt x="270470" y="511998"/>
                    <a:pt x="198421" y="494282"/>
                    <a:pt x="139013" y="461474"/>
                  </a:cubicBezTo>
                  <a:cubicBezTo>
                    <a:pt x="51553" y="413175"/>
                    <a:pt x="-1" y="336974"/>
                    <a:pt x="0" y="255999"/>
                  </a:cubicBezTo>
                  <a:lnTo>
                    <a:pt x="0" y="25599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3918" tIns="99745" rIns="133918" bIns="99745" numCol="1" spcCol="1270" anchor="ctr" anchorCtr="0">
              <a:noAutofit/>
            </a:bodyPr>
            <a:lstStyle/>
            <a:p>
              <a:pPr lvl="0" algn="ctr" defTabSz="577850">
                <a:lnSpc>
                  <a:spcPct val="90000"/>
                </a:lnSpc>
                <a:spcBef>
                  <a:spcPct val="0"/>
                </a:spcBef>
                <a:spcAft>
                  <a:spcPct val="35000"/>
                </a:spcAft>
              </a:pPr>
              <a:r>
                <a:rPr lang="en-US" sz="1300" kern="1200" dirty="0" smtClean="0"/>
                <a:t>RI</a:t>
              </a:r>
              <a:endParaRPr lang="en-US" sz="1300" kern="1200" dirty="0"/>
            </a:p>
          </p:txBody>
        </p:sp>
        <p:sp>
          <p:nvSpPr>
            <p:cNvPr id="16" name="Freeform 15"/>
            <p:cNvSpPr/>
            <p:nvPr/>
          </p:nvSpPr>
          <p:spPr>
            <a:xfrm>
              <a:off x="1904994" y="2212309"/>
              <a:ext cx="708672" cy="370390"/>
            </a:xfrm>
            <a:custGeom>
              <a:avLst/>
              <a:gdLst>
                <a:gd name="connsiteX0" fmla="*/ 0 w 708672"/>
                <a:gd name="connsiteY0" fmla="*/ 263896 h 527792"/>
                <a:gd name="connsiteX1" fmla="*/ 142689 w 708672"/>
                <a:gd name="connsiteY1" fmla="*/ 52248 h 527792"/>
                <a:gd name="connsiteX2" fmla="*/ 354337 w 708672"/>
                <a:gd name="connsiteY2" fmla="*/ 0 h 527792"/>
                <a:gd name="connsiteX3" fmla="*/ 565985 w 708672"/>
                <a:gd name="connsiteY3" fmla="*/ 52248 h 527792"/>
                <a:gd name="connsiteX4" fmla="*/ 708673 w 708672"/>
                <a:gd name="connsiteY4" fmla="*/ 263896 h 527792"/>
                <a:gd name="connsiteX5" fmla="*/ 565985 w 708672"/>
                <a:gd name="connsiteY5" fmla="*/ 475544 h 527792"/>
                <a:gd name="connsiteX6" fmla="*/ 354337 w 708672"/>
                <a:gd name="connsiteY6" fmla="*/ 527792 h 527792"/>
                <a:gd name="connsiteX7" fmla="*/ 142689 w 708672"/>
                <a:gd name="connsiteY7" fmla="*/ 475544 h 527792"/>
                <a:gd name="connsiteX8" fmla="*/ 1 w 708672"/>
                <a:gd name="connsiteY8" fmla="*/ 263896 h 527792"/>
                <a:gd name="connsiteX9" fmla="*/ 0 w 708672"/>
                <a:gd name="connsiteY9" fmla="*/ 263896 h 527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72" h="527792">
                  <a:moveTo>
                    <a:pt x="0" y="263896"/>
                  </a:moveTo>
                  <a:cubicBezTo>
                    <a:pt x="0" y="180521"/>
                    <a:pt x="52904" y="102049"/>
                    <a:pt x="142689" y="52248"/>
                  </a:cubicBezTo>
                  <a:cubicBezTo>
                    <a:pt x="203851" y="18323"/>
                    <a:pt x="278076" y="0"/>
                    <a:pt x="354337" y="0"/>
                  </a:cubicBezTo>
                  <a:cubicBezTo>
                    <a:pt x="430597" y="0"/>
                    <a:pt x="504823" y="18324"/>
                    <a:pt x="565985" y="52248"/>
                  </a:cubicBezTo>
                  <a:cubicBezTo>
                    <a:pt x="655769" y="102049"/>
                    <a:pt x="708673" y="180521"/>
                    <a:pt x="708673" y="263896"/>
                  </a:cubicBezTo>
                  <a:cubicBezTo>
                    <a:pt x="708673" y="347271"/>
                    <a:pt x="655769" y="425743"/>
                    <a:pt x="565985" y="475544"/>
                  </a:cubicBezTo>
                  <a:cubicBezTo>
                    <a:pt x="504823" y="509469"/>
                    <a:pt x="430598" y="527792"/>
                    <a:pt x="354337" y="527792"/>
                  </a:cubicBezTo>
                  <a:cubicBezTo>
                    <a:pt x="278077" y="527792"/>
                    <a:pt x="203851" y="509468"/>
                    <a:pt x="142689" y="475544"/>
                  </a:cubicBezTo>
                  <a:cubicBezTo>
                    <a:pt x="52905" y="425743"/>
                    <a:pt x="1" y="347271"/>
                    <a:pt x="1" y="263896"/>
                  </a:cubicBezTo>
                  <a:lnTo>
                    <a:pt x="0" y="26389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803" tIns="102058" rIns="136803" bIns="102058" numCol="1" spcCol="1270" anchor="ctr" anchorCtr="0">
              <a:noAutofit/>
            </a:bodyPr>
            <a:lstStyle/>
            <a:p>
              <a:pPr lvl="0" algn="ctr" defTabSz="577850">
                <a:lnSpc>
                  <a:spcPct val="90000"/>
                </a:lnSpc>
                <a:spcBef>
                  <a:spcPct val="0"/>
                </a:spcBef>
                <a:spcAft>
                  <a:spcPct val="35000"/>
                </a:spcAft>
              </a:pPr>
              <a:r>
                <a:rPr lang="en-US" sz="1300" kern="1200" dirty="0" smtClean="0"/>
                <a:t>A&amp;D</a:t>
              </a:r>
              <a:endParaRPr lang="en-US" sz="1300" kern="1200" dirty="0"/>
            </a:p>
          </p:txBody>
        </p:sp>
        <p:sp>
          <p:nvSpPr>
            <p:cNvPr id="17" name="Freeform 16"/>
            <p:cNvSpPr/>
            <p:nvPr/>
          </p:nvSpPr>
          <p:spPr>
            <a:xfrm>
              <a:off x="1447798" y="4419600"/>
              <a:ext cx="708672" cy="358620"/>
            </a:xfrm>
            <a:custGeom>
              <a:avLst/>
              <a:gdLst>
                <a:gd name="connsiteX0" fmla="*/ 0 w 708672"/>
                <a:gd name="connsiteY0" fmla="*/ 255510 h 511020"/>
                <a:gd name="connsiteX1" fmla="*/ 147089 w 708672"/>
                <a:gd name="connsiteY1" fmla="*/ 48263 h 511020"/>
                <a:gd name="connsiteX2" fmla="*/ 354337 w 708672"/>
                <a:gd name="connsiteY2" fmla="*/ 1 h 511020"/>
                <a:gd name="connsiteX3" fmla="*/ 561585 w 708672"/>
                <a:gd name="connsiteY3" fmla="*/ 48264 h 511020"/>
                <a:gd name="connsiteX4" fmla="*/ 708673 w 708672"/>
                <a:gd name="connsiteY4" fmla="*/ 255512 h 511020"/>
                <a:gd name="connsiteX5" fmla="*/ 561584 w 708672"/>
                <a:gd name="connsiteY5" fmla="*/ 462759 h 511020"/>
                <a:gd name="connsiteX6" fmla="*/ 354336 w 708672"/>
                <a:gd name="connsiteY6" fmla="*/ 511022 h 511020"/>
                <a:gd name="connsiteX7" fmla="*/ 147088 w 708672"/>
                <a:gd name="connsiteY7" fmla="*/ 462759 h 511020"/>
                <a:gd name="connsiteX8" fmla="*/ 0 w 708672"/>
                <a:gd name="connsiteY8" fmla="*/ 255511 h 511020"/>
                <a:gd name="connsiteX9" fmla="*/ 0 w 708672"/>
                <a:gd name="connsiteY9" fmla="*/ 255510 h 511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72" h="511020">
                  <a:moveTo>
                    <a:pt x="0" y="255510"/>
                  </a:moveTo>
                  <a:cubicBezTo>
                    <a:pt x="0" y="173398"/>
                    <a:pt x="54726" y="96289"/>
                    <a:pt x="147089" y="48263"/>
                  </a:cubicBezTo>
                  <a:cubicBezTo>
                    <a:pt x="207432" y="16886"/>
                    <a:pt x="279941" y="1"/>
                    <a:pt x="354337" y="1"/>
                  </a:cubicBezTo>
                  <a:cubicBezTo>
                    <a:pt x="428733" y="1"/>
                    <a:pt x="501241" y="16886"/>
                    <a:pt x="561585" y="48264"/>
                  </a:cubicBezTo>
                  <a:cubicBezTo>
                    <a:pt x="653948" y="96291"/>
                    <a:pt x="708673" y="173400"/>
                    <a:pt x="708673" y="255512"/>
                  </a:cubicBezTo>
                  <a:cubicBezTo>
                    <a:pt x="708673" y="337624"/>
                    <a:pt x="653947" y="414733"/>
                    <a:pt x="561584" y="462759"/>
                  </a:cubicBezTo>
                  <a:cubicBezTo>
                    <a:pt x="501241" y="494136"/>
                    <a:pt x="428732" y="511022"/>
                    <a:pt x="354336" y="511022"/>
                  </a:cubicBezTo>
                  <a:cubicBezTo>
                    <a:pt x="279940" y="511022"/>
                    <a:pt x="207432" y="494137"/>
                    <a:pt x="147088" y="462759"/>
                  </a:cubicBezTo>
                  <a:cubicBezTo>
                    <a:pt x="54725" y="414732"/>
                    <a:pt x="0" y="337623"/>
                    <a:pt x="0" y="255511"/>
                  </a:cubicBezTo>
                  <a:lnTo>
                    <a:pt x="0" y="25551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803" tIns="99602" rIns="136803" bIns="99602" numCol="1" spcCol="1270" anchor="ctr" anchorCtr="0">
              <a:noAutofit/>
            </a:bodyPr>
            <a:lstStyle/>
            <a:p>
              <a:pPr lvl="0" algn="ctr" defTabSz="577850">
                <a:lnSpc>
                  <a:spcPct val="90000"/>
                </a:lnSpc>
                <a:spcBef>
                  <a:spcPct val="0"/>
                </a:spcBef>
                <a:spcAft>
                  <a:spcPct val="35000"/>
                </a:spcAft>
              </a:pPr>
              <a:r>
                <a:rPr lang="en-US" sz="1300" kern="1200" dirty="0" smtClean="0"/>
                <a:t>Imp</a:t>
              </a:r>
              <a:endParaRPr lang="en-US" sz="1300" kern="1200" dirty="0"/>
            </a:p>
          </p:txBody>
        </p:sp>
        <p:sp>
          <p:nvSpPr>
            <p:cNvPr id="18" name="Freeform 17"/>
            <p:cNvSpPr/>
            <p:nvPr/>
          </p:nvSpPr>
          <p:spPr>
            <a:xfrm>
              <a:off x="1167246" y="4944639"/>
              <a:ext cx="1246472" cy="736348"/>
            </a:xfrm>
            <a:custGeom>
              <a:avLst/>
              <a:gdLst>
                <a:gd name="connsiteX0" fmla="*/ 0 w 1246472"/>
                <a:gd name="connsiteY0" fmla="*/ 73635 h 736348"/>
                <a:gd name="connsiteX1" fmla="*/ 21567 w 1246472"/>
                <a:gd name="connsiteY1" fmla="*/ 21567 h 736348"/>
                <a:gd name="connsiteX2" fmla="*/ 73635 w 1246472"/>
                <a:gd name="connsiteY2" fmla="*/ 0 h 736348"/>
                <a:gd name="connsiteX3" fmla="*/ 1172837 w 1246472"/>
                <a:gd name="connsiteY3" fmla="*/ 0 h 736348"/>
                <a:gd name="connsiteX4" fmla="*/ 1224905 w 1246472"/>
                <a:gd name="connsiteY4" fmla="*/ 21567 h 736348"/>
                <a:gd name="connsiteX5" fmla="*/ 1246472 w 1246472"/>
                <a:gd name="connsiteY5" fmla="*/ 73635 h 736348"/>
                <a:gd name="connsiteX6" fmla="*/ 1246472 w 1246472"/>
                <a:gd name="connsiteY6" fmla="*/ 662713 h 736348"/>
                <a:gd name="connsiteX7" fmla="*/ 1224905 w 1246472"/>
                <a:gd name="connsiteY7" fmla="*/ 714781 h 736348"/>
                <a:gd name="connsiteX8" fmla="*/ 1172837 w 1246472"/>
                <a:gd name="connsiteY8" fmla="*/ 736348 h 736348"/>
                <a:gd name="connsiteX9" fmla="*/ 73635 w 1246472"/>
                <a:gd name="connsiteY9" fmla="*/ 736348 h 736348"/>
                <a:gd name="connsiteX10" fmla="*/ 21567 w 1246472"/>
                <a:gd name="connsiteY10" fmla="*/ 714781 h 736348"/>
                <a:gd name="connsiteX11" fmla="*/ 0 w 1246472"/>
                <a:gd name="connsiteY11" fmla="*/ 662713 h 736348"/>
                <a:gd name="connsiteX12" fmla="*/ 0 w 1246472"/>
                <a:gd name="connsiteY12" fmla="*/ 73635 h 73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6472" h="736348">
                  <a:moveTo>
                    <a:pt x="0" y="73635"/>
                  </a:moveTo>
                  <a:cubicBezTo>
                    <a:pt x="0" y="54106"/>
                    <a:pt x="7758" y="35376"/>
                    <a:pt x="21567" y="21567"/>
                  </a:cubicBezTo>
                  <a:cubicBezTo>
                    <a:pt x="35376" y="7758"/>
                    <a:pt x="54106" y="0"/>
                    <a:pt x="73635" y="0"/>
                  </a:cubicBezTo>
                  <a:lnTo>
                    <a:pt x="1172837" y="0"/>
                  </a:lnTo>
                  <a:cubicBezTo>
                    <a:pt x="1192366" y="0"/>
                    <a:pt x="1211096" y="7758"/>
                    <a:pt x="1224905" y="21567"/>
                  </a:cubicBezTo>
                  <a:cubicBezTo>
                    <a:pt x="1238714" y="35376"/>
                    <a:pt x="1246472" y="54106"/>
                    <a:pt x="1246472" y="73635"/>
                  </a:cubicBezTo>
                  <a:lnTo>
                    <a:pt x="1246472" y="662713"/>
                  </a:lnTo>
                  <a:cubicBezTo>
                    <a:pt x="1246472" y="682242"/>
                    <a:pt x="1238714" y="700972"/>
                    <a:pt x="1224905" y="714781"/>
                  </a:cubicBezTo>
                  <a:cubicBezTo>
                    <a:pt x="1211096" y="728590"/>
                    <a:pt x="1192366" y="736348"/>
                    <a:pt x="1172837" y="736348"/>
                  </a:cubicBezTo>
                  <a:lnTo>
                    <a:pt x="73635" y="736348"/>
                  </a:lnTo>
                  <a:cubicBezTo>
                    <a:pt x="54106" y="736348"/>
                    <a:pt x="35376" y="728590"/>
                    <a:pt x="21567" y="714781"/>
                  </a:cubicBezTo>
                  <a:cubicBezTo>
                    <a:pt x="7758" y="700972"/>
                    <a:pt x="0" y="682242"/>
                    <a:pt x="0" y="662713"/>
                  </a:cubicBezTo>
                  <a:lnTo>
                    <a:pt x="0" y="73635"/>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587" tIns="46332" rIns="54587" bIns="46332" numCol="1" spcCol="1270" anchor="ctr" anchorCtr="0">
              <a:noAutofit/>
            </a:bodyPr>
            <a:lstStyle/>
            <a:p>
              <a:pPr lvl="0" algn="ctr" defTabSz="577850">
                <a:lnSpc>
                  <a:spcPct val="90000"/>
                </a:lnSpc>
                <a:spcBef>
                  <a:spcPct val="0"/>
                </a:spcBef>
                <a:spcAft>
                  <a:spcPct val="35000"/>
                </a:spcAft>
              </a:pPr>
              <a:r>
                <a:rPr lang="en-US" sz="1300" kern="1200" dirty="0" smtClean="0"/>
                <a:t>Regulated Industry</a:t>
              </a:r>
              <a:endParaRPr lang="en-US" sz="1300" kern="1200" dirty="0"/>
            </a:p>
          </p:txBody>
        </p:sp>
        <p:sp>
          <p:nvSpPr>
            <p:cNvPr id="19" name="Freeform 18"/>
            <p:cNvSpPr/>
            <p:nvPr/>
          </p:nvSpPr>
          <p:spPr>
            <a:xfrm>
              <a:off x="2795927" y="1219200"/>
              <a:ext cx="1748600" cy="4699000"/>
            </a:xfrm>
            <a:custGeom>
              <a:avLst/>
              <a:gdLst>
                <a:gd name="connsiteX0" fmla="*/ 0 w 1748600"/>
                <a:gd name="connsiteY0" fmla="*/ 174860 h 4699000"/>
                <a:gd name="connsiteX1" fmla="*/ 51215 w 1748600"/>
                <a:gd name="connsiteY1" fmla="*/ 51215 h 4699000"/>
                <a:gd name="connsiteX2" fmla="*/ 174860 w 1748600"/>
                <a:gd name="connsiteY2" fmla="*/ 0 h 4699000"/>
                <a:gd name="connsiteX3" fmla="*/ 1573740 w 1748600"/>
                <a:gd name="connsiteY3" fmla="*/ 0 h 4699000"/>
                <a:gd name="connsiteX4" fmla="*/ 1697385 w 1748600"/>
                <a:gd name="connsiteY4" fmla="*/ 51215 h 4699000"/>
                <a:gd name="connsiteX5" fmla="*/ 1748600 w 1748600"/>
                <a:gd name="connsiteY5" fmla="*/ 174860 h 4699000"/>
                <a:gd name="connsiteX6" fmla="*/ 1748600 w 1748600"/>
                <a:gd name="connsiteY6" fmla="*/ 4524140 h 4699000"/>
                <a:gd name="connsiteX7" fmla="*/ 1697385 w 1748600"/>
                <a:gd name="connsiteY7" fmla="*/ 4647785 h 4699000"/>
                <a:gd name="connsiteX8" fmla="*/ 1573740 w 1748600"/>
                <a:gd name="connsiteY8" fmla="*/ 4699000 h 4699000"/>
                <a:gd name="connsiteX9" fmla="*/ 174860 w 1748600"/>
                <a:gd name="connsiteY9" fmla="*/ 4699000 h 4699000"/>
                <a:gd name="connsiteX10" fmla="*/ 51215 w 1748600"/>
                <a:gd name="connsiteY10" fmla="*/ 4647785 h 4699000"/>
                <a:gd name="connsiteX11" fmla="*/ 0 w 1748600"/>
                <a:gd name="connsiteY11" fmla="*/ 4524140 h 4699000"/>
                <a:gd name="connsiteX12" fmla="*/ 0 w 1748600"/>
                <a:gd name="connsiteY12" fmla="*/ 17486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8600" h="4699000">
                  <a:moveTo>
                    <a:pt x="0" y="174860"/>
                  </a:moveTo>
                  <a:cubicBezTo>
                    <a:pt x="0" y="128484"/>
                    <a:pt x="18423" y="84008"/>
                    <a:pt x="51215" y="51215"/>
                  </a:cubicBezTo>
                  <a:cubicBezTo>
                    <a:pt x="84008" y="18422"/>
                    <a:pt x="128484" y="0"/>
                    <a:pt x="174860" y="0"/>
                  </a:cubicBezTo>
                  <a:lnTo>
                    <a:pt x="1573740" y="0"/>
                  </a:lnTo>
                  <a:cubicBezTo>
                    <a:pt x="1620116" y="0"/>
                    <a:pt x="1664592" y="18423"/>
                    <a:pt x="1697385" y="51215"/>
                  </a:cubicBezTo>
                  <a:cubicBezTo>
                    <a:pt x="1730178" y="84008"/>
                    <a:pt x="1748600" y="128484"/>
                    <a:pt x="1748600" y="174860"/>
                  </a:cubicBezTo>
                  <a:lnTo>
                    <a:pt x="1748600" y="4524140"/>
                  </a:lnTo>
                  <a:cubicBezTo>
                    <a:pt x="1748600" y="4570516"/>
                    <a:pt x="1730177" y="4614992"/>
                    <a:pt x="1697385" y="4647785"/>
                  </a:cubicBezTo>
                  <a:cubicBezTo>
                    <a:pt x="1664592" y="4680578"/>
                    <a:pt x="1620116" y="4699000"/>
                    <a:pt x="1573740" y="4699000"/>
                  </a:cubicBezTo>
                  <a:lnTo>
                    <a:pt x="174860" y="4699000"/>
                  </a:lnTo>
                  <a:cubicBezTo>
                    <a:pt x="128484" y="4699000"/>
                    <a:pt x="84008" y="4680577"/>
                    <a:pt x="51215" y="4647785"/>
                  </a:cubicBezTo>
                  <a:cubicBezTo>
                    <a:pt x="18422" y="4614992"/>
                    <a:pt x="0" y="4570516"/>
                    <a:pt x="0" y="4524140"/>
                  </a:cubicBezTo>
                  <a:lnTo>
                    <a:pt x="0" y="1748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3395980" numCol="1" spcCol="1270" anchor="ctr" anchorCtr="0">
              <a:noAutofit/>
            </a:bodyPr>
            <a:lstStyle/>
            <a:p>
              <a:pPr lvl="0" algn="ctr" defTabSz="1244600">
                <a:lnSpc>
                  <a:spcPct val="90000"/>
                </a:lnSpc>
                <a:spcBef>
                  <a:spcPct val="0"/>
                </a:spcBef>
                <a:spcAft>
                  <a:spcPct val="35000"/>
                </a:spcAft>
              </a:pPr>
              <a:r>
                <a:rPr lang="en-US" kern="1200" dirty="0" smtClean="0"/>
                <a:t>Regulators</a:t>
              </a:r>
              <a:endParaRPr lang="en-US" kern="1200" dirty="0"/>
            </a:p>
          </p:txBody>
        </p:sp>
        <p:sp>
          <p:nvSpPr>
            <p:cNvPr id="20" name="Freeform 19"/>
            <p:cNvSpPr/>
            <p:nvPr/>
          </p:nvSpPr>
          <p:spPr>
            <a:xfrm>
              <a:off x="3352807" y="2207939"/>
              <a:ext cx="708672" cy="349838"/>
            </a:xfrm>
            <a:custGeom>
              <a:avLst/>
              <a:gdLst>
                <a:gd name="connsiteX0" fmla="*/ 0 w 708672"/>
                <a:gd name="connsiteY0" fmla="*/ 249254 h 498507"/>
                <a:gd name="connsiteX1" fmla="*/ 150470 w 708672"/>
                <a:gd name="connsiteY1" fmla="*/ 45387 h 498507"/>
                <a:gd name="connsiteX2" fmla="*/ 354337 w 708672"/>
                <a:gd name="connsiteY2" fmla="*/ 0 h 498507"/>
                <a:gd name="connsiteX3" fmla="*/ 558204 w 708672"/>
                <a:gd name="connsiteY3" fmla="*/ 45387 h 498507"/>
                <a:gd name="connsiteX4" fmla="*/ 708673 w 708672"/>
                <a:gd name="connsiteY4" fmla="*/ 249254 h 498507"/>
                <a:gd name="connsiteX5" fmla="*/ 558204 w 708672"/>
                <a:gd name="connsiteY5" fmla="*/ 453121 h 498507"/>
                <a:gd name="connsiteX6" fmla="*/ 354337 w 708672"/>
                <a:gd name="connsiteY6" fmla="*/ 498508 h 498507"/>
                <a:gd name="connsiteX7" fmla="*/ 150470 w 708672"/>
                <a:gd name="connsiteY7" fmla="*/ 453121 h 498507"/>
                <a:gd name="connsiteX8" fmla="*/ 1 w 708672"/>
                <a:gd name="connsiteY8" fmla="*/ 249254 h 498507"/>
                <a:gd name="connsiteX9" fmla="*/ 0 w 708672"/>
                <a:gd name="connsiteY9" fmla="*/ 249254 h 49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8672" h="498507">
                  <a:moveTo>
                    <a:pt x="0" y="249254"/>
                  </a:moveTo>
                  <a:cubicBezTo>
                    <a:pt x="0" y="168122"/>
                    <a:pt x="56135" y="92067"/>
                    <a:pt x="150470" y="45387"/>
                  </a:cubicBezTo>
                  <a:cubicBezTo>
                    <a:pt x="210160" y="15851"/>
                    <a:pt x="281358" y="0"/>
                    <a:pt x="354337" y="0"/>
                  </a:cubicBezTo>
                  <a:cubicBezTo>
                    <a:pt x="427316" y="0"/>
                    <a:pt x="498514" y="15851"/>
                    <a:pt x="558204" y="45387"/>
                  </a:cubicBezTo>
                  <a:cubicBezTo>
                    <a:pt x="652538" y="92066"/>
                    <a:pt x="708673" y="168122"/>
                    <a:pt x="708673" y="249254"/>
                  </a:cubicBezTo>
                  <a:cubicBezTo>
                    <a:pt x="708673" y="330386"/>
                    <a:pt x="652538" y="406442"/>
                    <a:pt x="558204" y="453121"/>
                  </a:cubicBezTo>
                  <a:cubicBezTo>
                    <a:pt x="498514" y="482657"/>
                    <a:pt x="427316" y="498508"/>
                    <a:pt x="354337" y="498508"/>
                  </a:cubicBezTo>
                  <a:cubicBezTo>
                    <a:pt x="281358" y="498508"/>
                    <a:pt x="210160" y="482657"/>
                    <a:pt x="150470" y="453121"/>
                  </a:cubicBezTo>
                  <a:cubicBezTo>
                    <a:pt x="56136" y="406442"/>
                    <a:pt x="1" y="330386"/>
                    <a:pt x="1" y="249254"/>
                  </a:cubicBezTo>
                  <a:lnTo>
                    <a:pt x="0" y="2492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803" tIns="97770" rIns="136803" bIns="97770" numCol="1" spcCol="1270" anchor="ctr" anchorCtr="0">
              <a:noAutofit/>
            </a:bodyPr>
            <a:lstStyle/>
            <a:p>
              <a:pPr lvl="0" algn="ctr" defTabSz="577850">
                <a:lnSpc>
                  <a:spcPct val="90000"/>
                </a:lnSpc>
                <a:spcBef>
                  <a:spcPct val="0"/>
                </a:spcBef>
                <a:spcAft>
                  <a:spcPct val="35000"/>
                </a:spcAft>
              </a:pPr>
              <a:r>
                <a:rPr lang="en-US" sz="1300" kern="1200" dirty="0" smtClean="0"/>
                <a:t>RI</a:t>
              </a:r>
              <a:endParaRPr lang="en-US" sz="1300" kern="1200" dirty="0"/>
            </a:p>
          </p:txBody>
        </p:sp>
        <p:sp>
          <p:nvSpPr>
            <p:cNvPr id="21" name="Freeform 20"/>
            <p:cNvSpPr/>
            <p:nvPr/>
          </p:nvSpPr>
          <p:spPr>
            <a:xfrm>
              <a:off x="2895597" y="4419638"/>
              <a:ext cx="708672" cy="358764"/>
            </a:xfrm>
            <a:custGeom>
              <a:avLst/>
              <a:gdLst>
                <a:gd name="connsiteX0" fmla="*/ 0 w 708672"/>
                <a:gd name="connsiteY0" fmla="*/ 255614 h 511227"/>
                <a:gd name="connsiteX1" fmla="*/ 147033 w 708672"/>
                <a:gd name="connsiteY1" fmla="*/ 48311 h 511227"/>
                <a:gd name="connsiteX2" fmla="*/ 354336 w 708672"/>
                <a:gd name="connsiteY2" fmla="*/ 0 h 511227"/>
                <a:gd name="connsiteX3" fmla="*/ 561639 w 708672"/>
                <a:gd name="connsiteY3" fmla="*/ 48311 h 511227"/>
                <a:gd name="connsiteX4" fmla="*/ 708672 w 708672"/>
                <a:gd name="connsiteY4" fmla="*/ 255614 h 511227"/>
                <a:gd name="connsiteX5" fmla="*/ 561639 w 708672"/>
                <a:gd name="connsiteY5" fmla="*/ 462917 h 511227"/>
                <a:gd name="connsiteX6" fmla="*/ 354336 w 708672"/>
                <a:gd name="connsiteY6" fmla="*/ 511228 h 511227"/>
                <a:gd name="connsiteX7" fmla="*/ 147033 w 708672"/>
                <a:gd name="connsiteY7" fmla="*/ 462917 h 511227"/>
                <a:gd name="connsiteX8" fmla="*/ 0 w 708672"/>
                <a:gd name="connsiteY8" fmla="*/ 255614 h 51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672" h="511227">
                  <a:moveTo>
                    <a:pt x="0" y="255614"/>
                  </a:moveTo>
                  <a:cubicBezTo>
                    <a:pt x="0" y="173486"/>
                    <a:pt x="54703" y="96360"/>
                    <a:pt x="147033" y="48311"/>
                  </a:cubicBezTo>
                  <a:cubicBezTo>
                    <a:pt x="207387" y="16903"/>
                    <a:pt x="279917" y="0"/>
                    <a:pt x="354336" y="0"/>
                  </a:cubicBezTo>
                  <a:cubicBezTo>
                    <a:pt x="428755" y="0"/>
                    <a:pt x="501285" y="16903"/>
                    <a:pt x="561639" y="48311"/>
                  </a:cubicBezTo>
                  <a:cubicBezTo>
                    <a:pt x="653969" y="96360"/>
                    <a:pt x="708672" y="173486"/>
                    <a:pt x="708672" y="255614"/>
                  </a:cubicBezTo>
                  <a:cubicBezTo>
                    <a:pt x="708672" y="337742"/>
                    <a:pt x="653969" y="414868"/>
                    <a:pt x="561639" y="462917"/>
                  </a:cubicBezTo>
                  <a:cubicBezTo>
                    <a:pt x="501285" y="494325"/>
                    <a:pt x="428755" y="511228"/>
                    <a:pt x="354336" y="511228"/>
                  </a:cubicBezTo>
                  <a:cubicBezTo>
                    <a:pt x="279917" y="511228"/>
                    <a:pt x="207387" y="494325"/>
                    <a:pt x="147033" y="462917"/>
                  </a:cubicBezTo>
                  <a:cubicBezTo>
                    <a:pt x="54703" y="414868"/>
                    <a:pt x="0" y="337742"/>
                    <a:pt x="0" y="255614"/>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803" tIns="99632" rIns="136803" bIns="99632" numCol="1" spcCol="1270" anchor="ctr" anchorCtr="0">
              <a:noAutofit/>
            </a:bodyPr>
            <a:lstStyle/>
            <a:p>
              <a:pPr lvl="0" algn="ctr" defTabSz="577850">
                <a:lnSpc>
                  <a:spcPct val="90000"/>
                </a:lnSpc>
                <a:spcBef>
                  <a:spcPct val="0"/>
                </a:spcBef>
                <a:spcAft>
                  <a:spcPct val="35000"/>
                </a:spcAft>
              </a:pPr>
              <a:r>
                <a:rPr lang="en-US" sz="1300" kern="1200" dirty="0" smtClean="0"/>
                <a:t>A&amp;D</a:t>
              </a:r>
              <a:endParaRPr lang="en-US" sz="1300" kern="1200" dirty="0"/>
            </a:p>
          </p:txBody>
        </p:sp>
        <p:sp>
          <p:nvSpPr>
            <p:cNvPr id="22" name="Freeform 21"/>
            <p:cNvSpPr/>
            <p:nvPr/>
          </p:nvSpPr>
          <p:spPr>
            <a:xfrm>
              <a:off x="3810003" y="4418522"/>
              <a:ext cx="708672" cy="353552"/>
            </a:xfrm>
            <a:custGeom>
              <a:avLst/>
              <a:gdLst>
                <a:gd name="connsiteX0" fmla="*/ 0 w 708672"/>
                <a:gd name="connsiteY0" fmla="*/ 251900 h 503799"/>
                <a:gd name="connsiteX1" fmla="*/ 149029 w 708672"/>
                <a:gd name="connsiteY1" fmla="*/ 46593 h 503799"/>
                <a:gd name="connsiteX2" fmla="*/ 354336 w 708672"/>
                <a:gd name="connsiteY2" fmla="*/ 0 h 503799"/>
                <a:gd name="connsiteX3" fmla="*/ 559643 w 708672"/>
                <a:gd name="connsiteY3" fmla="*/ 46593 h 503799"/>
                <a:gd name="connsiteX4" fmla="*/ 708672 w 708672"/>
                <a:gd name="connsiteY4" fmla="*/ 251900 h 503799"/>
                <a:gd name="connsiteX5" fmla="*/ 559643 w 708672"/>
                <a:gd name="connsiteY5" fmla="*/ 457207 h 503799"/>
                <a:gd name="connsiteX6" fmla="*/ 354336 w 708672"/>
                <a:gd name="connsiteY6" fmla="*/ 503800 h 503799"/>
                <a:gd name="connsiteX7" fmla="*/ 149029 w 708672"/>
                <a:gd name="connsiteY7" fmla="*/ 457207 h 503799"/>
                <a:gd name="connsiteX8" fmla="*/ 0 w 708672"/>
                <a:gd name="connsiteY8" fmla="*/ 251900 h 503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672" h="503799">
                  <a:moveTo>
                    <a:pt x="0" y="251900"/>
                  </a:moveTo>
                  <a:cubicBezTo>
                    <a:pt x="0" y="170349"/>
                    <a:pt x="55534" y="93845"/>
                    <a:pt x="149029" y="46593"/>
                  </a:cubicBezTo>
                  <a:cubicBezTo>
                    <a:pt x="209000" y="16285"/>
                    <a:pt x="280755" y="0"/>
                    <a:pt x="354336" y="0"/>
                  </a:cubicBezTo>
                  <a:cubicBezTo>
                    <a:pt x="427917" y="0"/>
                    <a:pt x="499672" y="16285"/>
                    <a:pt x="559643" y="46593"/>
                  </a:cubicBezTo>
                  <a:cubicBezTo>
                    <a:pt x="653138" y="93845"/>
                    <a:pt x="708672" y="170350"/>
                    <a:pt x="708672" y="251900"/>
                  </a:cubicBezTo>
                  <a:cubicBezTo>
                    <a:pt x="708672" y="333451"/>
                    <a:pt x="653138" y="409956"/>
                    <a:pt x="559643" y="457207"/>
                  </a:cubicBezTo>
                  <a:cubicBezTo>
                    <a:pt x="499672" y="487516"/>
                    <a:pt x="427917" y="503800"/>
                    <a:pt x="354336" y="503800"/>
                  </a:cubicBezTo>
                  <a:cubicBezTo>
                    <a:pt x="280755" y="503800"/>
                    <a:pt x="209000" y="487516"/>
                    <a:pt x="149029" y="457207"/>
                  </a:cubicBezTo>
                  <a:cubicBezTo>
                    <a:pt x="55534" y="409955"/>
                    <a:pt x="0" y="333450"/>
                    <a:pt x="0" y="251900"/>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803" tIns="98545" rIns="136803" bIns="98545" numCol="1" spcCol="1270" anchor="ctr" anchorCtr="0">
              <a:noAutofit/>
            </a:bodyPr>
            <a:lstStyle/>
            <a:p>
              <a:pPr lvl="0" algn="ctr" defTabSz="577850">
                <a:lnSpc>
                  <a:spcPct val="90000"/>
                </a:lnSpc>
                <a:spcBef>
                  <a:spcPct val="0"/>
                </a:spcBef>
                <a:spcAft>
                  <a:spcPct val="35000"/>
                </a:spcAft>
              </a:pPr>
              <a:r>
                <a:rPr lang="en-US" sz="1300" kern="1200" dirty="0" smtClean="0"/>
                <a:t>IMP</a:t>
              </a:r>
              <a:endParaRPr lang="en-US" sz="1300" kern="1200" dirty="0"/>
            </a:p>
          </p:txBody>
        </p:sp>
        <p:sp>
          <p:nvSpPr>
            <p:cNvPr id="23" name="Freeform 22"/>
            <p:cNvSpPr/>
            <p:nvPr/>
          </p:nvSpPr>
          <p:spPr>
            <a:xfrm>
              <a:off x="3046991" y="4902634"/>
              <a:ext cx="1246472" cy="778954"/>
            </a:xfrm>
            <a:custGeom>
              <a:avLst/>
              <a:gdLst>
                <a:gd name="connsiteX0" fmla="*/ 0 w 1246472"/>
                <a:gd name="connsiteY0" fmla="*/ 77895 h 778954"/>
                <a:gd name="connsiteX1" fmla="*/ 22815 w 1246472"/>
                <a:gd name="connsiteY1" fmla="*/ 22815 h 778954"/>
                <a:gd name="connsiteX2" fmla="*/ 77895 w 1246472"/>
                <a:gd name="connsiteY2" fmla="*/ 0 h 778954"/>
                <a:gd name="connsiteX3" fmla="*/ 1168577 w 1246472"/>
                <a:gd name="connsiteY3" fmla="*/ 0 h 778954"/>
                <a:gd name="connsiteX4" fmla="*/ 1223657 w 1246472"/>
                <a:gd name="connsiteY4" fmla="*/ 22815 h 778954"/>
                <a:gd name="connsiteX5" fmla="*/ 1246472 w 1246472"/>
                <a:gd name="connsiteY5" fmla="*/ 77895 h 778954"/>
                <a:gd name="connsiteX6" fmla="*/ 1246472 w 1246472"/>
                <a:gd name="connsiteY6" fmla="*/ 701059 h 778954"/>
                <a:gd name="connsiteX7" fmla="*/ 1223657 w 1246472"/>
                <a:gd name="connsiteY7" fmla="*/ 756139 h 778954"/>
                <a:gd name="connsiteX8" fmla="*/ 1168577 w 1246472"/>
                <a:gd name="connsiteY8" fmla="*/ 778954 h 778954"/>
                <a:gd name="connsiteX9" fmla="*/ 77895 w 1246472"/>
                <a:gd name="connsiteY9" fmla="*/ 778954 h 778954"/>
                <a:gd name="connsiteX10" fmla="*/ 22815 w 1246472"/>
                <a:gd name="connsiteY10" fmla="*/ 756139 h 778954"/>
                <a:gd name="connsiteX11" fmla="*/ 0 w 1246472"/>
                <a:gd name="connsiteY11" fmla="*/ 701059 h 778954"/>
                <a:gd name="connsiteX12" fmla="*/ 0 w 1246472"/>
                <a:gd name="connsiteY12" fmla="*/ 77895 h 778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6472" h="778954">
                  <a:moveTo>
                    <a:pt x="0" y="77895"/>
                  </a:moveTo>
                  <a:cubicBezTo>
                    <a:pt x="0" y="57236"/>
                    <a:pt x="8207" y="37423"/>
                    <a:pt x="22815" y="22815"/>
                  </a:cubicBezTo>
                  <a:cubicBezTo>
                    <a:pt x="37423" y="8207"/>
                    <a:pt x="57236" y="0"/>
                    <a:pt x="77895" y="0"/>
                  </a:cubicBezTo>
                  <a:lnTo>
                    <a:pt x="1168577" y="0"/>
                  </a:lnTo>
                  <a:cubicBezTo>
                    <a:pt x="1189236" y="0"/>
                    <a:pt x="1209049" y="8207"/>
                    <a:pt x="1223657" y="22815"/>
                  </a:cubicBezTo>
                  <a:cubicBezTo>
                    <a:pt x="1238265" y="37423"/>
                    <a:pt x="1246472" y="57236"/>
                    <a:pt x="1246472" y="77895"/>
                  </a:cubicBezTo>
                  <a:lnTo>
                    <a:pt x="1246472" y="701059"/>
                  </a:lnTo>
                  <a:cubicBezTo>
                    <a:pt x="1246472" y="721718"/>
                    <a:pt x="1238265" y="741531"/>
                    <a:pt x="1223657" y="756139"/>
                  </a:cubicBezTo>
                  <a:cubicBezTo>
                    <a:pt x="1209049" y="770747"/>
                    <a:pt x="1189236" y="778954"/>
                    <a:pt x="1168577" y="778954"/>
                  </a:cubicBezTo>
                  <a:lnTo>
                    <a:pt x="77895" y="778954"/>
                  </a:lnTo>
                  <a:cubicBezTo>
                    <a:pt x="57236" y="778954"/>
                    <a:pt x="37423" y="770747"/>
                    <a:pt x="22815" y="756139"/>
                  </a:cubicBezTo>
                  <a:cubicBezTo>
                    <a:pt x="8207" y="741531"/>
                    <a:pt x="0" y="721718"/>
                    <a:pt x="0" y="701059"/>
                  </a:cubicBezTo>
                  <a:lnTo>
                    <a:pt x="0" y="77895"/>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5835" tIns="47580" rIns="55835" bIns="47580" numCol="1" spcCol="1270" anchor="ctr" anchorCtr="0">
              <a:noAutofit/>
            </a:bodyPr>
            <a:lstStyle/>
            <a:p>
              <a:pPr lvl="0" algn="ctr" defTabSz="577850">
                <a:lnSpc>
                  <a:spcPct val="90000"/>
                </a:lnSpc>
                <a:spcBef>
                  <a:spcPct val="0"/>
                </a:spcBef>
                <a:spcAft>
                  <a:spcPct val="35000"/>
                </a:spcAft>
              </a:pPr>
              <a:r>
                <a:rPr lang="en-US" sz="1300" kern="1200" dirty="0" smtClean="0"/>
                <a:t>Regulated Industry</a:t>
              </a:r>
              <a:endParaRPr lang="en-US" sz="1300" kern="1200" dirty="0"/>
            </a:p>
          </p:txBody>
        </p:sp>
        <p:sp>
          <p:nvSpPr>
            <p:cNvPr id="24" name="Freeform 23"/>
            <p:cNvSpPr/>
            <p:nvPr/>
          </p:nvSpPr>
          <p:spPr>
            <a:xfrm>
              <a:off x="4675672" y="1219200"/>
              <a:ext cx="1748600" cy="4699000"/>
            </a:xfrm>
            <a:custGeom>
              <a:avLst/>
              <a:gdLst>
                <a:gd name="connsiteX0" fmla="*/ 0 w 1748600"/>
                <a:gd name="connsiteY0" fmla="*/ 174860 h 4699000"/>
                <a:gd name="connsiteX1" fmla="*/ 51215 w 1748600"/>
                <a:gd name="connsiteY1" fmla="*/ 51215 h 4699000"/>
                <a:gd name="connsiteX2" fmla="*/ 174860 w 1748600"/>
                <a:gd name="connsiteY2" fmla="*/ 0 h 4699000"/>
                <a:gd name="connsiteX3" fmla="*/ 1573740 w 1748600"/>
                <a:gd name="connsiteY3" fmla="*/ 0 h 4699000"/>
                <a:gd name="connsiteX4" fmla="*/ 1697385 w 1748600"/>
                <a:gd name="connsiteY4" fmla="*/ 51215 h 4699000"/>
                <a:gd name="connsiteX5" fmla="*/ 1748600 w 1748600"/>
                <a:gd name="connsiteY5" fmla="*/ 174860 h 4699000"/>
                <a:gd name="connsiteX6" fmla="*/ 1748600 w 1748600"/>
                <a:gd name="connsiteY6" fmla="*/ 4524140 h 4699000"/>
                <a:gd name="connsiteX7" fmla="*/ 1697385 w 1748600"/>
                <a:gd name="connsiteY7" fmla="*/ 4647785 h 4699000"/>
                <a:gd name="connsiteX8" fmla="*/ 1573740 w 1748600"/>
                <a:gd name="connsiteY8" fmla="*/ 4699000 h 4699000"/>
                <a:gd name="connsiteX9" fmla="*/ 174860 w 1748600"/>
                <a:gd name="connsiteY9" fmla="*/ 4699000 h 4699000"/>
                <a:gd name="connsiteX10" fmla="*/ 51215 w 1748600"/>
                <a:gd name="connsiteY10" fmla="*/ 4647785 h 4699000"/>
                <a:gd name="connsiteX11" fmla="*/ 0 w 1748600"/>
                <a:gd name="connsiteY11" fmla="*/ 4524140 h 4699000"/>
                <a:gd name="connsiteX12" fmla="*/ 0 w 1748600"/>
                <a:gd name="connsiteY12" fmla="*/ 17486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8600" h="4699000">
                  <a:moveTo>
                    <a:pt x="0" y="174860"/>
                  </a:moveTo>
                  <a:cubicBezTo>
                    <a:pt x="0" y="128484"/>
                    <a:pt x="18423" y="84008"/>
                    <a:pt x="51215" y="51215"/>
                  </a:cubicBezTo>
                  <a:cubicBezTo>
                    <a:pt x="84008" y="18422"/>
                    <a:pt x="128484" y="0"/>
                    <a:pt x="174860" y="0"/>
                  </a:cubicBezTo>
                  <a:lnTo>
                    <a:pt x="1573740" y="0"/>
                  </a:lnTo>
                  <a:cubicBezTo>
                    <a:pt x="1620116" y="0"/>
                    <a:pt x="1664592" y="18423"/>
                    <a:pt x="1697385" y="51215"/>
                  </a:cubicBezTo>
                  <a:cubicBezTo>
                    <a:pt x="1730178" y="84008"/>
                    <a:pt x="1748600" y="128484"/>
                    <a:pt x="1748600" y="174860"/>
                  </a:cubicBezTo>
                  <a:lnTo>
                    <a:pt x="1748600" y="4524140"/>
                  </a:lnTo>
                  <a:cubicBezTo>
                    <a:pt x="1748600" y="4570516"/>
                    <a:pt x="1730177" y="4614992"/>
                    <a:pt x="1697385" y="4647785"/>
                  </a:cubicBezTo>
                  <a:cubicBezTo>
                    <a:pt x="1664592" y="4680578"/>
                    <a:pt x="1620116" y="4699000"/>
                    <a:pt x="1573740" y="4699000"/>
                  </a:cubicBezTo>
                  <a:lnTo>
                    <a:pt x="174860" y="4699000"/>
                  </a:lnTo>
                  <a:cubicBezTo>
                    <a:pt x="128484" y="4699000"/>
                    <a:pt x="84008" y="4680577"/>
                    <a:pt x="51215" y="4647785"/>
                  </a:cubicBezTo>
                  <a:cubicBezTo>
                    <a:pt x="18422" y="4614992"/>
                    <a:pt x="0" y="4570516"/>
                    <a:pt x="0" y="4524140"/>
                  </a:cubicBezTo>
                  <a:lnTo>
                    <a:pt x="0" y="1748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3395980" numCol="1" spcCol="1270" anchor="ctr" anchorCtr="0">
              <a:noAutofit/>
            </a:bodyPr>
            <a:lstStyle/>
            <a:p>
              <a:pPr lvl="0" algn="ctr" defTabSz="1244600">
                <a:lnSpc>
                  <a:spcPct val="90000"/>
                </a:lnSpc>
                <a:spcBef>
                  <a:spcPct val="0"/>
                </a:spcBef>
                <a:spcAft>
                  <a:spcPct val="35000"/>
                </a:spcAft>
              </a:pPr>
              <a:r>
                <a:rPr lang="en-US" kern="1200" dirty="0" smtClean="0"/>
                <a:t>Regulators</a:t>
              </a:r>
              <a:endParaRPr lang="en-US" kern="1200" dirty="0"/>
            </a:p>
          </p:txBody>
        </p:sp>
        <p:sp>
          <p:nvSpPr>
            <p:cNvPr id="25" name="Freeform 24"/>
            <p:cNvSpPr/>
            <p:nvPr/>
          </p:nvSpPr>
          <p:spPr>
            <a:xfrm>
              <a:off x="4724400" y="4343400"/>
              <a:ext cx="561076" cy="376457"/>
            </a:xfrm>
            <a:custGeom>
              <a:avLst/>
              <a:gdLst>
                <a:gd name="connsiteX0" fmla="*/ 0 w 561076"/>
                <a:gd name="connsiteY0" fmla="*/ 188229 h 376457"/>
                <a:gd name="connsiteX1" fmla="*/ 124233 w 561076"/>
                <a:gd name="connsiteY1" fmla="*/ 31923 h 376457"/>
                <a:gd name="connsiteX2" fmla="*/ 280539 w 561076"/>
                <a:gd name="connsiteY2" fmla="*/ 0 h 376457"/>
                <a:gd name="connsiteX3" fmla="*/ 436845 w 561076"/>
                <a:gd name="connsiteY3" fmla="*/ 31923 h 376457"/>
                <a:gd name="connsiteX4" fmla="*/ 561077 w 561076"/>
                <a:gd name="connsiteY4" fmla="*/ 188229 h 376457"/>
                <a:gd name="connsiteX5" fmla="*/ 436845 w 561076"/>
                <a:gd name="connsiteY5" fmla="*/ 344535 h 376457"/>
                <a:gd name="connsiteX6" fmla="*/ 280539 w 561076"/>
                <a:gd name="connsiteY6" fmla="*/ 376458 h 376457"/>
                <a:gd name="connsiteX7" fmla="*/ 124233 w 561076"/>
                <a:gd name="connsiteY7" fmla="*/ 344535 h 376457"/>
                <a:gd name="connsiteX8" fmla="*/ 1 w 561076"/>
                <a:gd name="connsiteY8" fmla="*/ 188229 h 376457"/>
                <a:gd name="connsiteX9" fmla="*/ 0 w 561076"/>
                <a:gd name="connsiteY9" fmla="*/ 188229 h 376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1076" h="376457">
                  <a:moveTo>
                    <a:pt x="0" y="188229"/>
                  </a:moveTo>
                  <a:cubicBezTo>
                    <a:pt x="0" y="125492"/>
                    <a:pt x="46586" y="66878"/>
                    <a:pt x="124233" y="31923"/>
                  </a:cubicBezTo>
                  <a:cubicBezTo>
                    <a:pt x="170460" y="11112"/>
                    <a:pt x="224870" y="0"/>
                    <a:pt x="280539" y="0"/>
                  </a:cubicBezTo>
                  <a:cubicBezTo>
                    <a:pt x="336208" y="0"/>
                    <a:pt x="390618" y="11113"/>
                    <a:pt x="436845" y="31923"/>
                  </a:cubicBezTo>
                  <a:cubicBezTo>
                    <a:pt x="514491" y="66878"/>
                    <a:pt x="561077" y="125492"/>
                    <a:pt x="561077" y="188229"/>
                  </a:cubicBezTo>
                  <a:cubicBezTo>
                    <a:pt x="561077" y="250966"/>
                    <a:pt x="514491" y="309580"/>
                    <a:pt x="436845" y="344535"/>
                  </a:cubicBezTo>
                  <a:cubicBezTo>
                    <a:pt x="390618" y="365346"/>
                    <a:pt x="336208" y="376458"/>
                    <a:pt x="280539" y="376458"/>
                  </a:cubicBezTo>
                  <a:cubicBezTo>
                    <a:pt x="224870" y="376458"/>
                    <a:pt x="170460" y="365345"/>
                    <a:pt x="124233" y="344535"/>
                  </a:cubicBezTo>
                  <a:cubicBezTo>
                    <a:pt x="46587" y="309580"/>
                    <a:pt x="1" y="250966"/>
                    <a:pt x="1" y="188229"/>
                  </a:cubicBezTo>
                  <a:lnTo>
                    <a:pt x="0" y="18822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5188" tIns="79896" rIns="115188" bIns="79896" numCol="1" spcCol="1270" anchor="ctr" anchorCtr="0">
              <a:noAutofit/>
            </a:bodyPr>
            <a:lstStyle/>
            <a:p>
              <a:pPr lvl="0" algn="ctr" defTabSz="577850">
                <a:lnSpc>
                  <a:spcPct val="90000"/>
                </a:lnSpc>
                <a:spcBef>
                  <a:spcPct val="0"/>
                </a:spcBef>
                <a:spcAft>
                  <a:spcPct val="35000"/>
                </a:spcAft>
              </a:pPr>
              <a:r>
                <a:rPr lang="en-US" sz="1300" kern="1200" dirty="0" smtClean="0"/>
                <a:t>RI</a:t>
              </a:r>
              <a:endParaRPr lang="en-US" sz="1300" kern="1200" dirty="0"/>
            </a:p>
          </p:txBody>
        </p:sp>
        <p:sp>
          <p:nvSpPr>
            <p:cNvPr id="26" name="Freeform 25"/>
            <p:cNvSpPr/>
            <p:nvPr/>
          </p:nvSpPr>
          <p:spPr>
            <a:xfrm>
              <a:off x="5257800" y="4343400"/>
              <a:ext cx="556278" cy="381000"/>
            </a:xfrm>
            <a:custGeom>
              <a:avLst/>
              <a:gdLst>
                <a:gd name="connsiteX0" fmla="*/ 0 w 556278"/>
                <a:gd name="connsiteY0" fmla="*/ 203614 h 407228"/>
                <a:gd name="connsiteX1" fmla="*/ 113844 w 556278"/>
                <a:gd name="connsiteY1" fmla="*/ 39319 h 407228"/>
                <a:gd name="connsiteX2" fmla="*/ 278139 w 556278"/>
                <a:gd name="connsiteY2" fmla="*/ 0 h 407228"/>
                <a:gd name="connsiteX3" fmla="*/ 442434 w 556278"/>
                <a:gd name="connsiteY3" fmla="*/ 39319 h 407228"/>
                <a:gd name="connsiteX4" fmla="*/ 556278 w 556278"/>
                <a:gd name="connsiteY4" fmla="*/ 203614 h 407228"/>
                <a:gd name="connsiteX5" fmla="*/ 442434 w 556278"/>
                <a:gd name="connsiteY5" fmla="*/ 367909 h 407228"/>
                <a:gd name="connsiteX6" fmla="*/ 278139 w 556278"/>
                <a:gd name="connsiteY6" fmla="*/ 407228 h 407228"/>
                <a:gd name="connsiteX7" fmla="*/ 113844 w 556278"/>
                <a:gd name="connsiteY7" fmla="*/ 367909 h 407228"/>
                <a:gd name="connsiteX8" fmla="*/ 0 w 556278"/>
                <a:gd name="connsiteY8" fmla="*/ 203614 h 407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6278" h="407228">
                  <a:moveTo>
                    <a:pt x="0" y="203614"/>
                  </a:moveTo>
                  <a:cubicBezTo>
                    <a:pt x="0" y="138695"/>
                    <a:pt x="42288" y="77666"/>
                    <a:pt x="113844" y="39319"/>
                  </a:cubicBezTo>
                  <a:cubicBezTo>
                    <a:pt x="161515" y="13772"/>
                    <a:pt x="219060" y="0"/>
                    <a:pt x="278139" y="0"/>
                  </a:cubicBezTo>
                  <a:cubicBezTo>
                    <a:pt x="337218" y="0"/>
                    <a:pt x="394763" y="13772"/>
                    <a:pt x="442434" y="39319"/>
                  </a:cubicBezTo>
                  <a:cubicBezTo>
                    <a:pt x="513990" y="77667"/>
                    <a:pt x="556278" y="138695"/>
                    <a:pt x="556278" y="203614"/>
                  </a:cubicBezTo>
                  <a:cubicBezTo>
                    <a:pt x="556278" y="268533"/>
                    <a:pt x="513990" y="329562"/>
                    <a:pt x="442434" y="367909"/>
                  </a:cubicBezTo>
                  <a:cubicBezTo>
                    <a:pt x="394763" y="393456"/>
                    <a:pt x="337218" y="407228"/>
                    <a:pt x="278139" y="407228"/>
                  </a:cubicBezTo>
                  <a:cubicBezTo>
                    <a:pt x="219060" y="407228"/>
                    <a:pt x="161515" y="393456"/>
                    <a:pt x="113844" y="367909"/>
                  </a:cubicBezTo>
                  <a:cubicBezTo>
                    <a:pt x="42288" y="329561"/>
                    <a:pt x="0" y="268533"/>
                    <a:pt x="0" y="203614"/>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485" tIns="84402" rIns="114485" bIns="84402" numCol="1" spcCol="1270" anchor="ctr" anchorCtr="0">
              <a:noAutofit/>
            </a:bodyPr>
            <a:lstStyle/>
            <a:p>
              <a:pPr lvl="0" algn="ctr" defTabSz="577850">
                <a:lnSpc>
                  <a:spcPct val="90000"/>
                </a:lnSpc>
                <a:spcBef>
                  <a:spcPct val="0"/>
                </a:spcBef>
                <a:spcAft>
                  <a:spcPct val="35000"/>
                </a:spcAft>
              </a:pPr>
              <a:r>
                <a:rPr lang="en-US" sz="1300" kern="1200" dirty="0" smtClean="0"/>
                <a:t>A&amp;D</a:t>
              </a:r>
              <a:endParaRPr lang="en-US" sz="1300" kern="1200" dirty="0"/>
            </a:p>
          </p:txBody>
        </p:sp>
        <p:sp>
          <p:nvSpPr>
            <p:cNvPr id="27" name="Freeform 26"/>
            <p:cNvSpPr/>
            <p:nvPr/>
          </p:nvSpPr>
          <p:spPr>
            <a:xfrm>
              <a:off x="5791202" y="4343399"/>
              <a:ext cx="602791" cy="376157"/>
            </a:xfrm>
            <a:custGeom>
              <a:avLst/>
              <a:gdLst>
                <a:gd name="connsiteX0" fmla="*/ 0 w 602791"/>
                <a:gd name="connsiteY0" fmla="*/ 229678 h 459356"/>
                <a:gd name="connsiteX1" fmla="*/ 118716 w 602791"/>
                <a:gd name="connsiteY1" fmla="*/ 46998 h 459356"/>
                <a:gd name="connsiteX2" fmla="*/ 301397 w 602791"/>
                <a:gd name="connsiteY2" fmla="*/ 1 h 459356"/>
                <a:gd name="connsiteX3" fmla="*/ 484078 w 602791"/>
                <a:gd name="connsiteY3" fmla="*/ 46999 h 459356"/>
                <a:gd name="connsiteX4" fmla="*/ 602793 w 602791"/>
                <a:gd name="connsiteY4" fmla="*/ 229680 h 459356"/>
                <a:gd name="connsiteX5" fmla="*/ 484078 w 602791"/>
                <a:gd name="connsiteY5" fmla="*/ 412361 h 459356"/>
                <a:gd name="connsiteX6" fmla="*/ 301397 w 602791"/>
                <a:gd name="connsiteY6" fmla="*/ 459358 h 459356"/>
                <a:gd name="connsiteX7" fmla="*/ 118716 w 602791"/>
                <a:gd name="connsiteY7" fmla="*/ 412360 h 459356"/>
                <a:gd name="connsiteX8" fmla="*/ 1 w 602791"/>
                <a:gd name="connsiteY8" fmla="*/ 229679 h 459356"/>
                <a:gd name="connsiteX9" fmla="*/ 0 w 602791"/>
                <a:gd name="connsiteY9" fmla="*/ 229678 h 459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2791" h="459356">
                  <a:moveTo>
                    <a:pt x="0" y="229678"/>
                  </a:moveTo>
                  <a:cubicBezTo>
                    <a:pt x="0" y="158004"/>
                    <a:pt x="43907" y="90440"/>
                    <a:pt x="118716" y="46998"/>
                  </a:cubicBezTo>
                  <a:cubicBezTo>
                    <a:pt x="171214" y="16512"/>
                    <a:pt x="235393" y="1"/>
                    <a:pt x="301397" y="1"/>
                  </a:cubicBezTo>
                  <a:cubicBezTo>
                    <a:pt x="367401" y="1"/>
                    <a:pt x="431580" y="16512"/>
                    <a:pt x="484078" y="46999"/>
                  </a:cubicBezTo>
                  <a:cubicBezTo>
                    <a:pt x="558886" y="90442"/>
                    <a:pt x="602793" y="158006"/>
                    <a:pt x="602793" y="229680"/>
                  </a:cubicBezTo>
                  <a:cubicBezTo>
                    <a:pt x="602793" y="301354"/>
                    <a:pt x="558886" y="368918"/>
                    <a:pt x="484078" y="412361"/>
                  </a:cubicBezTo>
                  <a:cubicBezTo>
                    <a:pt x="431580" y="442847"/>
                    <a:pt x="367401" y="459358"/>
                    <a:pt x="301397" y="459358"/>
                  </a:cubicBezTo>
                  <a:cubicBezTo>
                    <a:pt x="235393" y="459358"/>
                    <a:pt x="171214" y="442847"/>
                    <a:pt x="118716" y="412360"/>
                  </a:cubicBezTo>
                  <a:cubicBezTo>
                    <a:pt x="43908" y="368918"/>
                    <a:pt x="1" y="301353"/>
                    <a:pt x="1" y="229679"/>
                  </a:cubicBezTo>
                  <a:lnTo>
                    <a:pt x="0" y="22967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1297" tIns="92036" rIns="121297" bIns="92036" numCol="1" spcCol="1270" anchor="ctr" anchorCtr="0">
              <a:noAutofit/>
            </a:bodyPr>
            <a:lstStyle/>
            <a:p>
              <a:pPr lvl="0" algn="ctr" defTabSz="577850">
                <a:lnSpc>
                  <a:spcPct val="90000"/>
                </a:lnSpc>
                <a:spcBef>
                  <a:spcPct val="0"/>
                </a:spcBef>
                <a:spcAft>
                  <a:spcPct val="35000"/>
                </a:spcAft>
              </a:pPr>
              <a:r>
                <a:rPr lang="en-US" sz="1300" kern="1200" dirty="0" smtClean="0"/>
                <a:t>Imp</a:t>
              </a:r>
              <a:endParaRPr lang="en-US" sz="1300" kern="1200" dirty="0"/>
            </a:p>
          </p:txBody>
        </p:sp>
        <p:sp>
          <p:nvSpPr>
            <p:cNvPr id="28" name="Freeform 27"/>
            <p:cNvSpPr/>
            <p:nvPr/>
          </p:nvSpPr>
          <p:spPr>
            <a:xfrm>
              <a:off x="4880811" y="4763902"/>
              <a:ext cx="1246472" cy="917012"/>
            </a:xfrm>
            <a:custGeom>
              <a:avLst/>
              <a:gdLst>
                <a:gd name="connsiteX0" fmla="*/ 0 w 1246472"/>
                <a:gd name="connsiteY0" fmla="*/ 91701 h 917012"/>
                <a:gd name="connsiteX1" fmla="*/ 26859 w 1246472"/>
                <a:gd name="connsiteY1" fmla="*/ 26859 h 917012"/>
                <a:gd name="connsiteX2" fmla="*/ 91701 w 1246472"/>
                <a:gd name="connsiteY2" fmla="*/ 0 h 917012"/>
                <a:gd name="connsiteX3" fmla="*/ 1154771 w 1246472"/>
                <a:gd name="connsiteY3" fmla="*/ 0 h 917012"/>
                <a:gd name="connsiteX4" fmla="*/ 1219613 w 1246472"/>
                <a:gd name="connsiteY4" fmla="*/ 26859 h 917012"/>
                <a:gd name="connsiteX5" fmla="*/ 1246472 w 1246472"/>
                <a:gd name="connsiteY5" fmla="*/ 91701 h 917012"/>
                <a:gd name="connsiteX6" fmla="*/ 1246472 w 1246472"/>
                <a:gd name="connsiteY6" fmla="*/ 825311 h 917012"/>
                <a:gd name="connsiteX7" fmla="*/ 1219613 w 1246472"/>
                <a:gd name="connsiteY7" fmla="*/ 890153 h 917012"/>
                <a:gd name="connsiteX8" fmla="*/ 1154771 w 1246472"/>
                <a:gd name="connsiteY8" fmla="*/ 917012 h 917012"/>
                <a:gd name="connsiteX9" fmla="*/ 91701 w 1246472"/>
                <a:gd name="connsiteY9" fmla="*/ 917012 h 917012"/>
                <a:gd name="connsiteX10" fmla="*/ 26859 w 1246472"/>
                <a:gd name="connsiteY10" fmla="*/ 890153 h 917012"/>
                <a:gd name="connsiteX11" fmla="*/ 0 w 1246472"/>
                <a:gd name="connsiteY11" fmla="*/ 825311 h 917012"/>
                <a:gd name="connsiteX12" fmla="*/ 0 w 1246472"/>
                <a:gd name="connsiteY12" fmla="*/ 91701 h 91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6472" h="917012">
                  <a:moveTo>
                    <a:pt x="0" y="91701"/>
                  </a:moveTo>
                  <a:cubicBezTo>
                    <a:pt x="0" y="67380"/>
                    <a:pt x="9661" y="44056"/>
                    <a:pt x="26859" y="26859"/>
                  </a:cubicBezTo>
                  <a:cubicBezTo>
                    <a:pt x="44056" y="9662"/>
                    <a:pt x="67381" y="0"/>
                    <a:pt x="91701" y="0"/>
                  </a:cubicBezTo>
                  <a:lnTo>
                    <a:pt x="1154771" y="0"/>
                  </a:lnTo>
                  <a:cubicBezTo>
                    <a:pt x="1179092" y="0"/>
                    <a:pt x="1202416" y="9661"/>
                    <a:pt x="1219613" y="26859"/>
                  </a:cubicBezTo>
                  <a:cubicBezTo>
                    <a:pt x="1236810" y="44056"/>
                    <a:pt x="1246472" y="67381"/>
                    <a:pt x="1246472" y="91701"/>
                  </a:cubicBezTo>
                  <a:lnTo>
                    <a:pt x="1246472" y="825311"/>
                  </a:lnTo>
                  <a:cubicBezTo>
                    <a:pt x="1246472" y="849632"/>
                    <a:pt x="1236811" y="872956"/>
                    <a:pt x="1219613" y="890153"/>
                  </a:cubicBezTo>
                  <a:cubicBezTo>
                    <a:pt x="1202416" y="907350"/>
                    <a:pt x="1179091" y="917012"/>
                    <a:pt x="1154771" y="917012"/>
                  </a:cubicBezTo>
                  <a:lnTo>
                    <a:pt x="91701" y="917012"/>
                  </a:lnTo>
                  <a:cubicBezTo>
                    <a:pt x="67380" y="917012"/>
                    <a:pt x="44056" y="907351"/>
                    <a:pt x="26859" y="890153"/>
                  </a:cubicBezTo>
                  <a:cubicBezTo>
                    <a:pt x="9662" y="872956"/>
                    <a:pt x="0" y="849631"/>
                    <a:pt x="0" y="825311"/>
                  </a:cubicBezTo>
                  <a:lnTo>
                    <a:pt x="0" y="9170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878" tIns="51623" rIns="59878" bIns="51623" numCol="1" spcCol="1270" anchor="ctr" anchorCtr="0">
              <a:noAutofit/>
            </a:bodyPr>
            <a:lstStyle/>
            <a:p>
              <a:pPr lvl="0" algn="ctr" defTabSz="577850">
                <a:lnSpc>
                  <a:spcPct val="90000"/>
                </a:lnSpc>
                <a:spcBef>
                  <a:spcPct val="0"/>
                </a:spcBef>
                <a:spcAft>
                  <a:spcPct val="35000"/>
                </a:spcAft>
              </a:pPr>
              <a:r>
                <a:rPr lang="en-US" sz="1300" kern="1200" dirty="0" smtClean="0"/>
                <a:t>Regulated Industry</a:t>
              </a:r>
              <a:endParaRPr lang="en-US" sz="1300" kern="1200" dirty="0"/>
            </a:p>
          </p:txBody>
        </p:sp>
        <p:sp>
          <p:nvSpPr>
            <p:cNvPr id="29" name="Freeform 28"/>
            <p:cNvSpPr/>
            <p:nvPr/>
          </p:nvSpPr>
          <p:spPr>
            <a:xfrm>
              <a:off x="6555417" y="1219200"/>
              <a:ext cx="1748600" cy="4699000"/>
            </a:xfrm>
            <a:custGeom>
              <a:avLst/>
              <a:gdLst>
                <a:gd name="connsiteX0" fmla="*/ 0 w 1748600"/>
                <a:gd name="connsiteY0" fmla="*/ 174860 h 4699000"/>
                <a:gd name="connsiteX1" fmla="*/ 51215 w 1748600"/>
                <a:gd name="connsiteY1" fmla="*/ 51215 h 4699000"/>
                <a:gd name="connsiteX2" fmla="*/ 174860 w 1748600"/>
                <a:gd name="connsiteY2" fmla="*/ 0 h 4699000"/>
                <a:gd name="connsiteX3" fmla="*/ 1573740 w 1748600"/>
                <a:gd name="connsiteY3" fmla="*/ 0 h 4699000"/>
                <a:gd name="connsiteX4" fmla="*/ 1697385 w 1748600"/>
                <a:gd name="connsiteY4" fmla="*/ 51215 h 4699000"/>
                <a:gd name="connsiteX5" fmla="*/ 1748600 w 1748600"/>
                <a:gd name="connsiteY5" fmla="*/ 174860 h 4699000"/>
                <a:gd name="connsiteX6" fmla="*/ 1748600 w 1748600"/>
                <a:gd name="connsiteY6" fmla="*/ 4524140 h 4699000"/>
                <a:gd name="connsiteX7" fmla="*/ 1697385 w 1748600"/>
                <a:gd name="connsiteY7" fmla="*/ 4647785 h 4699000"/>
                <a:gd name="connsiteX8" fmla="*/ 1573740 w 1748600"/>
                <a:gd name="connsiteY8" fmla="*/ 4699000 h 4699000"/>
                <a:gd name="connsiteX9" fmla="*/ 174860 w 1748600"/>
                <a:gd name="connsiteY9" fmla="*/ 4699000 h 4699000"/>
                <a:gd name="connsiteX10" fmla="*/ 51215 w 1748600"/>
                <a:gd name="connsiteY10" fmla="*/ 4647785 h 4699000"/>
                <a:gd name="connsiteX11" fmla="*/ 0 w 1748600"/>
                <a:gd name="connsiteY11" fmla="*/ 4524140 h 4699000"/>
                <a:gd name="connsiteX12" fmla="*/ 0 w 1748600"/>
                <a:gd name="connsiteY12" fmla="*/ 174860 h 469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48600" h="4699000">
                  <a:moveTo>
                    <a:pt x="0" y="174860"/>
                  </a:moveTo>
                  <a:cubicBezTo>
                    <a:pt x="0" y="128484"/>
                    <a:pt x="18423" y="84008"/>
                    <a:pt x="51215" y="51215"/>
                  </a:cubicBezTo>
                  <a:cubicBezTo>
                    <a:pt x="84008" y="18422"/>
                    <a:pt x="128484" y="0"/>
                    <a:pt x="174860" y="0"/>
                  </a:cubicBezTo>
                  <a:lnTo>
                    <a:pt x="1573740" y="0"/>
                  </a:lnTo>
                  <a:cubicBezTo>
                    <a:pt x="1620116" y="0"/>
                    <a:pt x="1664592" y="18423"/>
                    <a:pt x="1697385" y="51215"/>
                  </a:cubicBezTo>
                  <a:cubicBezTo>
                    <a:pt x="1730178" y="84008"/>
                    <a:pt x="1748600" y="128484"/>
                    <a:pt x="1748600" y="174860"/>
                  </a:cubicBezTo>
                  <a:lnTo>
                    <a:pt x="1748600" y="4524140"/>
                  </a:lnTo>
                  <a:cubicBezTo>
                    <a:pt x="1748600" y="4570516"/>
                    <a:pt x="1730177" y="4614992"/>
                    <a:pt x="1697385" y="4647785"/>
                  </a:cubicBezTo>
                  <a:cubicBezTo>
                    <a:pt x="1664592" y="4680578"/>
                    <a:pt x="1620116" y="4699000"/>
                    <a:pt x="1573740" y="4699000"/>
                  </a:cubicBezTo>
                  <a:lnTo>
                    <a:pt x="174860" y="4699000"/>
                  </a:lnTo>
                  <a:cubicBezTo>
                    <a:pt x="128484" y="4699000"/>
                    <a:pt x="84008" y="4680577"/>
                    <a:pt x="51215" y="4647785"/>
                  </a:cubicBezTo>
                  <a:cubicBezTo>
                    <a:pt x="18422" y="4614992"/>
                    <a:pt x="0" y="4570516"/>
                    <a:pt x="0" y="4524140"/>
                  </a:cubicBezTo>
                  <a:lnTo>
                    <a:pt x="0" y="1748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3395980" numCol="1" spcCol="1270" anchor="ctr" anchorCtr="0">
              <a:noAutofit/>
            </a:bodyPr>
            <a:lstStyle/>
            <a:p>
              <a:pPr lvl="0" algn="ctr" defTabSz="1244600">
                <a:lnSpc>
                  <a:spcPct val="90000"/>
                </a:lnSpc>
                <a:spcBef>
                  <a:spcPct val="0"/>
                </a:spcBef>
                <a:spcAft>
                  <a:spcPct val="35000"/>
                </a:spcAft>
              </a:pPr>
              <a:r>
                <a:rPr lang="en-US" kern="1200" dirty="0" smtClean="0"/>
                <a:t>Regulators</a:t>
              </a:r>
              <a:endParaRPr lang="en-US" kern="1200" dirty="0"/>
            </a:p>
          </p:txBody>
        </p:sp>
        <p:sp>
          <p:nvSpPr>
            <p:cNvPr id="30" name="Freeform 29"/>
            <p:cNvSpPr/>
            <p:nvPr/>
          </p:nvSpPr>
          <p:spPr>
            <a:xfrm>
              <a:off x="6705601" y="3163429"/>
              <a:ext cx="1398880" cy="710643"/>
            </a:xfrm>
            <a:custGeom>
              <a:avLst/>
              <a:gdLst>
                <a:gd name="connsiteX0" fmla="*/ 0 w 1398880"/>
                <a:gd name="connsiteY0" fmla="*/ 71064 h 710643"/>
                <a:gd name="connsiteX1" fmla="*/ 20814 w 1398880"/>
                <a:gd name="connsiteY1" fmla="*/ 20814 h 710643"/>
                <a:gd name="connsiteX2" fmla="*/ 71064 w 1398880"/>
                <a:gd name="connsiteY2" fmla="*/ 0 h 710643"/>
                <a:gd name="connsiteX3" fmla="*/ 1327816 w 1398880"/>
                <a:gd name="connsiteY3" fmla="*/ 0 h 710643"/>
                <a:gd name="connsiteX4" fmla="*/ 1378066 w 1398880"/>
                <a:gd name="connsiteY4" fmla="*/ 20814 h 710643"/>
                <a:gd name="connsiteX5" fmla="*/ 1398880 w 1398880"/>
                <a:gd name="connsiteY5" fmla="*/ 71064 h 710643"/>
                <a:gd name="connsiteX6" fmla="*/ 1398880 w 1398880"/>
                <a:gd name="connsiteY6" fmla="*/ 639579 h 710643"/>
                <a:gd name="connsiteX7" fmla="*/ 1378066 w 1398880"/>
                <a:gd name="connsiteY7" fmla="*/ 689829 h 710643"/>
                <a:gd name="connsiteX8" fmla="*/ 1327816 w 1398880"/>
                <a:gd name="connsiteY8" fmla="*/ 710643 h 710643"/>
                <a:gd name="connsiteX9" fmla="*/ 71064 w 1398880"/>
                <a:gd name="connsiteY9" fmla="*/ 710643 h 710643"/>
                <a:gd name="connsiteX10" fmla="*/ 20814 w 1398880"/>
                <a:gd name="connsiteY10" fmla="*/ 689829 h 710643"/>
                <a:gd name="connsiteX11" fmla="*/ 0 w 1398880"/>
                <a:gd name="connsiteY11" fmla="*/ 639579 h 710643"/>
                <a:gd name="connsiteX12" fmla="*/ 0 w 1398880"/>
                <a:gd name="connsiteY12" fmla="*/ 71064 h 710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8880" h="710643">
                  <a:moveTo>
                    <a:pt x="0" y="71064"/>
                  </a:moveTo>
                  <a:cubicBezTo>
                    <a:pt x="0" y="52217"/>
                    <a:pt x="7487" y="34141"/>
                    <a:pt x="20814" y="20814"/>
                  </a:cubicBezTo>
                  <a:cubicBezTo>
                    <a:pt x="34141" y="7487"/>
                    <a:pt x="52217" y="0"/>
                    <a:pt x="71064" y="0"/>
                  </a:cubicBezTo>
                  <a:lnTo>
                    <a:pt x="1327816" y="0"/>
                  </a:lnTo>
                  <a:cubicBezTo>
                    <a:pt x="1346663" y="0"/>
                    <a:pt x="1364739" y="7487"/>
                    <a:pt x="1378066" y="20814"/>
                  </a:cubicBezTo>
                  <a:cubicBezTo>
                    <a:pt x="1391393" y="34141"/>
                    <a:pt x="1398880" y="52217"/>
                    <a:pt x="1398880" y="71064"/>
                  </a:cubicBezTo>
                  <a:lnTo>
                    <a:pt x="1398880" y="639579"/>
                  </a:lnTo>
                  <a:cubicBezTo>
                    <a:pt x="1398880" y="658426"/>
                    <a:pt x="1391393" y="676502"/>
                    <a:pt x="1378066" y="689829"/>
                  </a:cubicBezTo>
                  <a:cubicBezTo>
                    <a:pt x="1364739" y="703156"/>
                    <a:pt x="1346663" y="710643"/>
                    <a:pt x="1327816" y="710643"/>
                  </a:cubicBezTo>
                  <a:lnTo>
                    <a:pt x="71064" y="710643"/>
                  </a:lnTo>
                  <a:cubicBezTo>
                    <a:pt x="52217" y="710643"/>
                    <a:pt x="34141" y="703156"/>
                    <a:pt x="20814" y="689829"/>
                  </a:cubicBezTo>
                  <a:cubicBezTo>
                    <a:pt x="7487" y="676502"/>
                    <a:pt x="0" y="658426"/>
                    <a:pt x="0" y="639579"/>
                  </a:cubicBezTo>
                  <a:lnTo>
                    <a:pt x="0" y="7106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834" tIns="45579" rIns="53834" bIns="45579" numCol="1" spcCol="1270" anchor="ctr" anchorCtr="0">
              <a:noAutofit/>
            </a:bodyPr>
            <a:lstStyle/>
            <a:p>
              <a:pPr lvl="0" algn="ctr" defTabSz="577850">
                <a:lnSpc>
                  <a:spcPct val="90000"/>
                </a:lnSpc>
                <a:spcBef>
                  <a:spcPct val="0"/>
                </a:spcBef>
                <a:spcAft>
                  <a:spcPct val="35000"/>
                </a:spcAft>
              </a:pPr>
              <a:r>
                <a:rPr lang="en-US" sz="1300" kern="1200" dirty="0" smtClean="0"/>
                <a:t>Industry Association</a:t>
              </a:r>
              <a:endParaRPr lang="en-US" sz="1300" kern="1200" dirty="0"/>
            </a:p>
          </p:txBody>
        </p:sp>
        <p:sp>
          <p:nvSpPr>
            <p:cNvPr id="31" name="Freeform 30"/>
            <p:cNvSpPr/>
            <p:nvPr/>
          </p:nvSpPr>
          <p:spPr>
            <a:xfrm>
              <a:off x="6705594" y="3886201"/>
              <a:ext cx="556292" cy="354603"/>
            </a:xfrm>
            <a:custGeom>
              <a:avLst/>
              <a:gdLst>
                <a:gd name="connsiteX0" fmla="*/ 0 w 556292"/>
                <a:gd name="connsiteY0" fmla="*/ 177302 h 354603"/>
                <a:gd name="connsiteX1" fmla="*/ 128637 w 556292"/>
                <a:gd name="connsiteY1" fmla="*/ 27792 h 354603"/>
                <a:gd name="connsiteX2" fmla="*/ 278147 w 556292"/>
                <a:gd name="connsiteY2" fmla="*/ 0 h 354603"/>
                <a:gd name="connsiteX3" fmla="*/ 427657 w 556292"/>
                <a:gd name="connsiteY3" fmla="*/ 27792 h 354603"/>
                <a:gd name="connsiteX4" fmla="*/ 556293 w 556292"/>
                <a:gd name="connsiteY4" fmla="*/ 177302 h 354603"/>
                <a:gd name="connsiteX5" fmla="*/ 427657 w 556292"/>
                <a:gd name="connsiteY5" fmla="*/ 326812 h 354603"/>
                <a:gd name="connsiteX6" fmla="*/ 278147 w 556292"/>
                <a:gd name="connsiteY6" fmla="*/ 354604 h 354603"/>
                <a:gd name="connsiteX7" fmla="*/ 128637 w 556292"/>
                <a:gd name="connsiteY7" fmla="*/ 326812 h 354603"/>
                <a:gd name="connsiteX8" fmla="*/ 1 w 556292"/>
                <a:gd name="connsiteY8" fmla="*/ 177302 h 354603"/>
                <a:gd name="connsiteX9" fmla="*/ 0 w 556292"/>
                <a:gd name="connsiteY9" fmla="*/ 177302 h 35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6292" h="354603">
                  <a:moveTo>
                    <a:pt x="0" y="177302"/>
                  </a:moveTo>
                  <a:cubicBezTo>
                    <a:pt x="0" y="116731"/>
                    <a:pt x="48509" y="60351"/>
                    <a:pt x="128637" y="27792"/>
                  </a:cubicBezTo>
                  <a:cubicBezTo>
                    <a:pt x="173305" y="9642"/>
                    <a:pt x="225175" y="0"/>
                    <a:pt x="278147" y="0"/>
                  </a:cubicBezTo>
                  <a:cubicBezTo>
                    <a:pt x="331119" y="0"/>
                    <a:pt x="382989" y="9642"/>
                    <a:pt x="427657" y="27792"/>
                  </a:cubicBezTo>
                  <a:cubicBezTo>
                    <a:pt x="507785" y="60351"/>
                    <a:pt x="556293" y="116731"/>
                    <a:pt x="556293" y="177302"/>
                  </a:cubicBezTo>
                  <a:cubicBezTo>
                    <a:pt x="556293" y="237873"/>
                    <a:pt x="507784" y="294253"/>
                    <a:pt x="427657" y="326812"/>
                  </a:cubicBezTo>
                  <a:cubicBezTo>
                    <a:pt x="382989" y="344962"/>
                    <a:pt x="331119" y="354604"/>
                    <a:pt x="278147" y="354604"/>
                  </a:cubicBezTo>
                  <a:cubicBezTo>
                    <a:pt x="225175" y="354604"/>
                    <a:pt x="173305" y="344962"/>
                    <a:pt x="128637" y="326812"/>
                  </a:cubicBezTo>
                  <a:cubicBezTo>
                    <a:pt x="48509" y="294253"/>
                    <a:pt x="1" y="237873"/>
                    <a:pt x="1" y="177302"/>
                  </a:cubicBezTo>
                  <a:lnTo>
                    <a:pt x="0" y="17730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487" tIns="76695" rIns="114487" bIns="76695" numCol="1" spcCol="1270" anchor="ctr" anchorCtr="0">
              <a:noAutofit/>
            </a:bodyPr>
            <a:lstStyle/>
            <a:p>
              <a:pPr lvl="0" algn="ctr" defTabSz="577850">
                <a:lnSpc>
                  <a:spcPct val="90000"/>
                </a:lnSpc>
                <a:spcBef>
                  <a:spcPct val="0"/>
                </a:spcBef>
                <a:spcAft>
                  <a:spcPct val="35000"/>
                </a:spcAft>
              </a:pPr>
              <a:r>
                <a:rPr lang="en-US" sz="1300" kern="1200" dirty="0" smtClean="0"/>
                <a:t>RI</a:t>
              </a:r>
              <a:endParaRPr lang="en-US" sz="1300" kern="1200" dirty="0"/>
            </a:p>
          </p:txBody>
        </p:sp>
        <p:sp>
          <p:nvSpPr>
            <p:cNvPr id="32" name="Freeform 31"/>
            <p:cNvSpPr/>
            <p:nvPr/>
          </p:nvSpPr>
          <p:spPr>
            <a:xfrm>
              <a:off x="7543803" y="3886199"/>
              <a:ext cx="556264" cy="354603"/>
            </a:xfrm>
            <a:custGeom>
              <a:avLst/>
              <a:gdLst>
                <a:gd name="connsiteX0" fmla="*/ 0 w 556264"/>
                <a:gd name="connsiteY0" fmla="*/ 177302 h 354603"/>
                <a:gd name="connsiteX1" fmla="*/ 128625 w 556264"/>
                <a:gd name="connsiteY1" fmla="*/ 27795 h 354603"/>
                <a:gd name="connsiteX2" fmla="*/ 278133 w 556264"/>
                <a:gd name="connsiteY2" fmla="*/ 1 h 354603"/>
                <a:gd name="connsiteX3" fmla="*/ 427641 w 556264"/>
                <a:gd name="connsiteY3" fmla="*/ 27796 h 354603"/>
                <a:gd name="connsiteX4" fmla="*/ 556265 w 556264"/>
                <a:gd name="connsiteY4" fmla="*/ 177304 h 354603"/>
                <a:gd name="connsiteX5" fmla="*/ 427641 w 556264"/>
                <a:gd name="connsiteY5" fmla="*/ 326812 h 354603"/>
                <a:gd name="connsiteX6" fmla="*/ 278133 w 556264"/>
                <a:gd name="connsiteY6" fmla="*/ 354606 h 354603"/>
                <a:gd name="connsiteX7" fmla="*/ 128625 w 556264"/>
                <a:gd name="connsiteY7" fmla="*/ 326812 h 354603"/>
                <a:gd name="connsiteX8" fmla="*/ 1 w 556264"/>
                <a:gd name="connsiteY8" fmla="*/ 177304 h 354603"/>
                <a:gd name="connsiteX9" fmla="*/ 0 w 556264"/>
                <a:gd name="connsiteY9" fmla="*/ 177302 h 35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6264" h="354603">
                  <a:moveTo>
                    <a:pt x="0" y="177302"/>
                  </a:moveTo>
                  <a:cubicBezTo>
                    <a:pt x="0" y="116732"/>
                    <a:pt x="48504" y="60353"/>
                    <a:pt x="128625" y="27795"/>
                  </a:cubicBezTo>
                  <a:cubicBezTo>
                    <a:pt x="173292" y="9644"/>
                    <a:pt x="225162" y="1"/>
                    <a:pt x="278133" y="1"/>
                  </a:cubicBezTo>
                  <a:cubicBezTo>
                    <a:pt x="331104" y="1"/>
                    <a:pt x="382974" y="9644"/>
                    <a:pt x="427641" y="27796"/>
                  </a:cubicBezTo>
                  <a:cubicBezTo>
                    <a:pt x="507762" y="60355"/>
                    <a:pt x="556265" y="116734"/>
                    <a:pt x="556265" y="177304"/>
                  </a:cubicBezTo>
                  <a:cubicBezTo>
                    <a:pt x="556265" y="237874"/>
                    <a:pt x="507761" y="294253"/>
                    <a:pt x="427641" y="326812"/>
                  </a:cubicBezTo>
                  <a:cubicBezTo>
                    <a:pt x="382974" y="344964"/>
                    <a:pt x="331104" y="354606"/>
                    <a:pt x="278133" y="354606"/>
                  </a:cubicBezTo>
                  <a:cubicBezTo>
                    <a:pt x="225162" y="354606"/>
                    <a:pt x="173292" y="344963"/>
                    <a:pt x="128625" y="326812"/>
                  </a:cubicBezTo>
                  <a:cubicBezTo>
                    <a:pt x="48504" y="294253"/>
                    <a:pt x="1" y="237874"/>
                    <a:pt x="1" y="177304"/>
                  </a:cubicBezTo>
                  <a:cubicBezTo>
                    <a:pt x="1" y="177303"/>
                    <a:pt x="0" y="177303"/>
                    <a:pt x="0" y="1773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4483" tIns="76695" rIns="114483" bIns="76695" numCol="1" spcCol="1270" anchor="ctr" anchorCtr="0">
              <a:noAutofit/>
            </a:bodyPr>
            <a:lstStyle/>
            <a:p>
              <a:pPr lvl="0" algn="ctr" defTabSz="577850">
                <a:lnSpc>
                  <a:spcPct val="90000"/>
                </a:lnSpc>
                <a:spcBef>
                  <a:spcPct val="0"/>
                </a:spcBef>
                <a:spcAft>
                  <a:spcPct val="35000"/>
                </a:spcAft>
              </a:pPr>
              <a:r>
                <a:rPr lang="en-US" sz="1300" kern="1200" dirty="0" smtClean="0"/>
                <a:t>A&amp;D</a:t>
              </a:r>
              <a:endParaRPr lang="en-US" sz="1300" kern="1200" dirty="0"/>
            </a:p>
          </p:txBody>
        </p:sp>
        <p:sp>
          <p:nvSpPr>
            <p:cNvPr id="33" name="Freeform 32"/>
            <p:cNvSpPr/>
            <p:nvPr/>
          </p:nvSpPr>
          <p:spPr>
            <a:xfrm>
              <a:off x="7086593" y="4304783"/>
              <a:ext cx="532959" cy="354603"/>
            </a:xfrm>
            <a:custGeom>
              <a:avLst/>
              <a:gdLst>
                <a:gd name="connsiteX0" fmla="*/ 0 w 532959"/>
                <a:gd name="connsiteY0" fmla="*/ 177302 h 354603"/>
                <a:gd name="connsiteX1" fmla="*/ 118866 w 532959"/>
                <a:gd name="connsiteY1" fmla="*/ 29688 h 354603"/>
                <a:gd name="connsiteX2" fmla="*/ 266480 w 532959"/>
                <a:gd name="connsiteY2" fmla="*/ 0 h 354603"/>
                <a:gd name="connsiteX3" fmla="*/ 414094 w 532959"/>
                <a:gd name="connsiteY3" fmla="*/ 29688 h 354603"/>
                <a:gd name="connsiteX4" fmla="*/ 532960 w 532959"/>
                <a:gd name="connsiteY4" fmla="*/ 177302 h 354603"/>
                <a:gd name="connsiteX5" fmla="*/ 414094 w 532959"/>
                <a:gd name="connsiteY5" fmla="*/ 324916 h 354603"/>
                <a:gd name="connsiteX6" fmla="*/ 266480 w 532959"/>
                <a:gd name="connsiteY6" fmla="*/ 354604 h 354603"/>
                <a:gd name="connsiteX7" fmla="*/ 118866 w 532959"/>
                <a:gd name="connsiteY7" fmla="*/ 324916 h 354603"/>
                <a:gd name="connsiteX8" fmla="*/ 0 w 532959"/>
                <a:gd name="connsiteY8" fmla="*/ 177302 h 35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959" h="354603">
                  <a:moveTo>
                    <a:pt x="0" y="177302"/>
                  </a:moveTo>
                  <a:cubicBezTo>
                    <a:pt x="0" y="117963"/>
                    <a:pt x="44615" y="62558"/>
                    <a:pt x="118866" y="29688"/>
                  </a:cubicBezTo>
                  <a:cubicBezTo>
                    <a:pt x="162598" y="10329"/>
                    <a:pt x="213953" y="0"/>
                    <a:pt x="266480" y="0"/>
                  </a:cubicBezTo>
                  <a:cubicBezTo>
                    <a:pt x="319007" y="0"/>
                    <a:pt x="370362" y="10329"/>
                    <a:pt x="414094" y="29688"/>
                  </a:cubicBezTo>
                  <a:cubicBezTo>
                    <a:pt x="488345" y="62558"/>
                    <a:pt x="532960" y="117963"/>
                    <a:pt x="532960" y="177302"/>
                  </a:cubicBezTo>
                  <a:cubicBezTo>
                    <a:pt x="532960" y="236641"/>
                    <a:pt x="488345" y="292046"/>
                    <a:pt x="414094" y="324916"/>
                  </a:cubicBezTo>
                  <a:cubicBezTo>
                    <a:pt x="370362" y="344275"/>
                    <a:pt x="319007" y="354604"/>
                    <a:pt x="266480" y="354604"/>
                  </a:cubicBezTo>
                  <a:cubicBezTo>
                    <a:pt x="213953" y="354604"/>
                    <a:pt x="162598" y="344275"/>
                    <a:pt x="118866" y="324916"/>
                  </a:cubicBezTo>
                  <a:cubicBezTo>
                    <a:pt x="44615" y="292046"/>
                    <a:pt x="0" y="236641"/>
                    <a:pt x="0" y="17730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1070" tIns="76695" rIns="111070" bIns="76695" numCol="1" spcCol="1270" anchor="ctr" anchorCtr="0">
              <a:noAutofit/>
            </a:bodyPr>
            <a:lstStyle/>
            <a:p>
              <a:pPr lvl="0" algn="ctr" defTabSz="577850">
                <a:lnSpc>
                  <a:spcPct val="90000"/>
                </a:lnSpc>
                <a:spcBef>
                  <a:spcPct val="0"/>
                </a:spcBef>
                <a:spcAft>
                  <a:spcPct val="35000"/>
                </a:spcAft>
              </a:pPr>
              <a:r>
                <a:rPr lang="en-US" sz="1300" kern="1200" dirty="0" smtClean="0"/>
                <a:t>Imp</a:t>
              </a:r>
              <a:endParaRPr lang="en-US" sz="1300" kern="1200" dirty="0"/>
            </a:p>
          </p:txBody>
        </p:sp>
        <p:sp>
          <p:nvSpPr>
            <p:cNvPr id="34" name="Freeform 33"/>
            <p:cNvSpPr/>
            <p:nvPr/>
          </p:nvSpPr>
          <p:spPr>
            <a:xfrm>
              <a:off x="6749715" y="4840031"/>
              <a:ext cx="1268154" cy="842489"/>
            </a:xfrm>
            <a:custGeom>
              <a:avLst/>
              <a:gdLst>
                <a:gd name="connsiteX0" fmla="*/ 0 w 1268154"/>
                <a:gd name="connsiteY0" fmla="*/ 84249 h 842489"/>
                <a:gd name="connsiteX1" fmla="*/ 24676 w 1268154"/>
                <a:gd name="connsiteY1" fmla="*/ 24676 h 842489"/>
                <a:gd name="connsiteX2" fmla="*/ 84249 w 1268154"/>
                <a:gd name="connsiteY2" fmla="*/ 0 h 842489"/>
                <a:gd name="connsiteX3" fmla="*/ 1183905 w 1268154"/>
                <a:gd name="connsiteY3" fmla="*/ 0 h 842489"/>
                <a:gd name="connsiteX4" fmla="*/ 1243478 w 1268154"/>
                <a:gd name="connsiteY4" fmla="*/ 24676 h 842489"/>
                <a:gd name="connsiteX5" fmla="*/ 1268154 w 1268154"/>
                <a:gd name="connsiteY5" fmla="*/ 84249 h 842489"/>
                <a:gd name="connsiteX6" fmla="*/ 1268154 w 1268154"/>
                <a:gd name="connsiteY6" fmla="*/ 758240 h 842489"/>
                <a:gd name="connsiteX7" fmla="*/ 1243478 w 1268154"/>
                <a:gd name="connsiteY7" fmla="*/ 817813 h 842489"/>
                <a:gd name="connsiteX8" fmla="*/ 1183905 w 1268154"/>
                <a:gd name="connsiteY8" fmla="*/ 842489 h 842489"/>
                <a:gd name="connsiteX9" fmla="*/ 84249 w 1268154"/>
                <a:gd name="connsiteY9" fmla="*/ 842489 h 842489"/>
                <a:gd name="connsiteX10" fmla="*/ 24676 w 1268154"/>
                <a:gd name="connsiteY10" fmla="*/ 817813 h 842489"/>
                <a:gd name="connsiteX11" fmla="*/ 0 w 1268154"/>
                <a:gd name="connsiteY11" fmla="*/ 758240 h 842489"/>
                <a:gd name="connsiteX12" fmla="*/ 0 w 1268154"/>
                <a:gd name="connsiteY12" fmla="*/ 84249 h 842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8154" h="842489">
                  <a:moveTo>
                    <a:pt x="0" y="84249"/>
                  </a:moveTo>
                  <a:cubicBezTo>
                    <a:pt x="0" y="61905"/>
                    <a:pt x="8876" y="40476"/>
                    <a:pt x="24676" y="24676"/>
                  </a:cubicBezTo>
                  <a:cubicBezTo>
                    <a:pt x="40476" y="8876"/>
                    <a:pt x="61905" y="0"/>
                    <a:pt x="84249" y="0"/>
                  </a:cubicBezTo>
                  <a:lnTo>
                    <a:pt x="1183905" y="0"/>
                  </a:lnTo>
                  <a:cubicBezTo>
                    <a:pt x="1206249" y="0"/>
                    <a:pt x="1227678" y="8876"/>
                    <a:pt x="1243478" y="24676"/>
                  </a:cubicBezTo>
                  <a:cubicBezTo>
                    <a:pt x="1259278" y="40476"/>
                    <a:pt x="1268154" y="61905"/>
                    <a:pt x="1268154" y="84249"/>
                  </a:cubicBezTo>
                  <a:lnTo>
                    <a:pt x="1268154" y="758240"/>
                  </a:lnTo>
                  <a:cubicBezTo>
                    <a:pt x="1268154" y="780584"/>
                    <a:pt x="1259278" y="802013"/>
                    <a:pt x="1243478" y="817813"/>
                  </a:cubicBezTo>
                  <a:cubicBezTo>
                    <a:pt x="1227678" y="833613"/>
                    <a:pt x="1206249" y="842489"/>
                    <a:pt x="1183905" y="842489"/>
                  </a:cubicBezTo>
                  <a:lnTo>
                    <a:pt x="84249" y="842489"/>
                  </a:lnTo>
                  <a:cubicBezTo>
                    <a:pt x="61905" y="842489"/>
                    <a:pt x="40476" y="833613"/>
                    <a:pt x="24676" y="817813"/>
                  </a:cubicBezTo>
                  <a:cubicBezTo>
                    <a:pt x="8876" y="802013"/>
                    <a:pt x="0" y="780584"/>
                    <a:pt x="0" y="758240"/>
                  </a:cubicBezTo>
                  <a:lnTo>
                    <a:pt x="0" y="8424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696" tIns="49441" rIns="57696" bIns="49441" numCol="1" spcCol="1270" anchor="ctr" anchorCtr="0">
              <a:noAutofit/>
            </a:bodyPr>
            <a:lstStyle/>
            <a:p>
              <a:pPr lvl="0" algn="ctr" defTabSz="577850">
                <a:lnSpc>
                  <a:spcPct val="90000"/>
                </a:lnSpc>
                <a:spcBef>
                  <a:spcPct val="0"/>
                </a:spcBef>
                <a:spcAft>
                  <a:spcPct val="35000"/>
                </a:spcAft>
              </a:pPr>
              <a:r>
                <a:rPr lang="en-US" sz="1300" kern="1200" dirty="0" smtClean="0"/>
                <a:t>Regulated Industry </a:t>
              </a:r>
              <a:endParaRPr lang="en-US" sz="1300" kern="1200" dirty="0"/>
            </a:p>
          </p:txBody>
        </p:sp>
      </p:grpSp>
      <p:sp>
        <p:nvSpPr>
          <p:cNvPr id="6" name="TextBox 5"/>
          <p:cNvSpPr txBox="1"/>
          <p:nvPr/>
        </p:nvSpPr>
        <p:spPr>
          <a:xfrm>
            <a:off x="685800" y="6172200"/>
            <a:ext cx="8077200" cy="261610"/>
          </a:xfrm>
          <a:prstGeom prst="rect">
            <a:avLst/>
          </a:prstGeom>
          <a:noFill/>
        </p:spPr>
        <p:txBody>
          <a:bodyPr wrap="square" rtlCol="0">
            <a:spAutoFit/>
          </a:bodyPr>
          <a:lstStyle/>
          <a:p>
            <a:r>
              <a:rPr lang="en-US" sz="1100" dirty="0" smtClean="0"/>
              <a:t>Credit: Malcolm K. Sparrow                                                               John F. Kennedy School of Government, Harvard University </a:t>
            </a:r>
            <a:endParaRPr lang="en-US" sz="1100" dirty="0"/>
          </a:p>
        </p:txBody>
      </p:sp>
      <p:sp>
        <p:nvSpPr>
          <p:cNvPr id="7" name="TextBox 6"/>
          <p:cNvSpPr txBox="1"/>
          <p:nvPr/>
        </p:nvSpPr>
        <p:spPr>
          <a:xfrm>
            <a:off x="1066800" y="3733800"/>
            <a:ext cx="1676400" cy="1077218"/>
          </a:xfrm>
          <a:prstGeom prst="rect">
            <a:avLst/>
          </a:prstGeom>
          <a:noFill/>
        </p:spPr>
        <p:txBody>
          <a:bodyPr wrap="square" rtlCol="0">
            <a:spAutoFit/>
          </a:bodyPr>
          <a:lstStyle/>
          <a:p>
            <a:r>
              <a:rPr lang="en-US" sz="1600" b="1" dirty="0" smtClean="0"/>
              <a:t>Model 1:</a:t>
            </a:r>
          </a:p>
          <a:p>
            <a:r>
              <a:rPr lang="en-US" sz="1200" dirty="0" smtClean="0"/>
              <a:t>“Rule-based”</a:t>
            </a:r>
          </a:p>
          <a:p>
            <a:r>
              <a:rPr lang="en-US" sz="1200" dirty="0" smtClean="0"/>
              <a:t>“Prescriptive”</a:t>
            </a:r>
          </a:p>
          <a:p>
            <a:r>
              <a:rPr lang="en-US" sz="1200" dirty="0" smtClean="0"/>
              <a:t>“Command &amp; Control”</a:t>
            </a:r>
          </a:p>
          <a:p>
            <a:r>
              <a:rPr lang="en-US" sz="1200" dirty="0" smtClean="0"/>
              <a:t>“One size fits all”</a:t>
            </a:r>
            <a:endParaRPr lang="en-US" sz="1200" dirty="0"/>
          </a:p>
        </p:txBody>
      </p:sp>
      <p:sp>
        <p:nvSpPr>
          <p:cNvPr id="8" name="TextBox 7"/>
          <p:cNvSpPr txBox="1"/>
          <p:nvPr/>
        </p:nvSpPr>
        <p:spPr>
          <a:xfrm>
            <a:off x="2895600" y="3733800"/>
            <a:ext cx="1676400" cy="892552"/>
          </a:xfrm>
          <a:prstGeom prst="rect">
            <a:avLst/>
          </a:prstGeom>
          <a:noFill/>
        </p:spPr>
        <p:txBody>
          <a:bodyPr wrap="square" rtlCol="0">
            <a:spAutoFit/>
          </a:bodyPr>
          <a:lstStyle/>
          <a:p>
            <a:r>
              <a:rPr lang="en-US" sz="1600" b="1" dirty="0" smtClean="0"/>
              <a:t>Model 2:</a:t>
            </a:r>
          </a:p>
          <a:p>
            <a:r>
              <a:rPr lang="en-US" sz="1200" dirty="0" smtClean="0"/>
              <a:t>“Principle-Based”</a:t>
            </a:r>
          </a:p>
          <a:p>
            <a:r>
              <a:rPr lang="en-US" sz="1200" dirty="0" smtClean="0"/>
              <a:t>“Performance-Based”</a:t>
            </a:r>
          </a:p>
          <a:p>
            <a:r>
              <a:rPr lang="en-US" sz="1200" dirty="0" smtClean="0"/>
              <a:t>“Responsive”</a:t>
            </a:r>
            <a:endParaRPr lang="en-US" sz="1200" dirty="0"/>
          </a:p>
        </p:txBody>
      </p:sp>
      <p:sp>
        <p:nvSpPr>
          <p:cNvPr id="9" name="TextBox 8"/>
          <p:cNvSpPr txBox="1"/>
          <p:nvPr/>
        </p:nvSpPr>
        <p:spPr>
          <a:xfrm>
            <a:off x="4800600" y="3733800"/>
            <a:ext cx="1447800" cy="523220"/>
          </a:xfrm>
          <a:prstGeom prst="rect">
            <a:avLst/>
          </a:prstGeom>
          <a:noFill/>
        </p:spPr>
        <p:txBody>
          <a:bodyPr wrap="square" rtlCol="0">
            <a:spAutoFit/>
          </a:bodyPr>
          <a:lstStyle/>
          <a:p>
            <a:r>
              <a:rPr lang="en-US" sz="1600" b="1" dirty="0" smtClean="0"/>
              <a:t>Model 3:</a:t>
            </a:r>
          </a:p>
          <a:p>
            <a:r>
              <a:rPr lang="en-US" sz="1200" dirty="0" smtClean="0"/>
              <a:t>“Self-Regulation”</a:t>
            </a:r>
            <a:endParaRPr lang="en-US" sz="1200" dirty="0"/>
          </a:p>
        </p:txBody>
      </p:sp>
      <p:sp>
        <p:nvSpPr>
          <p:cNvPr id="10" name="TextBox 9"/>
          <p:cNvSpPr txBox="1"/>
          <p:nvPr/>
        </p:nvSpPr>
        <p:spPr>
          <a:xfrm>
            <a:off x="4800600" y="2590800"/>
            <a:ext cx="1600200" cy="1015663"/>
          </a:xfrm>
          <a:prstGeom prst="rect">
            <a:avLst/>
          </a:prstGeom>
          <a:noFill/>
        </p:spPr>
        <p:txBody>
          <a:bodyPr wrap="square" rtlCol="0">
            <a:spAutoFit/>
          </a:bodyPr>
          <a:lstStyle/>
          <a:p>
            <a:r>
              <a:rPr lang="en-US" sz="1200" dirty="0" smtClean="0"/>
              <a:t>Role for Regulators ??</a:t>
            </a:r>
          </a:p>
          <a:p>
            <a:pPr marL="228600" indent="-228600">
              <a:buAutoNum type="arabicParenBoth"/>
            </a:pPr>
            <a:r>
              <a:rPr lang="en-US" sz="1200" dirty="0" smtClean="0"/>
              <a:t>Approval</a:t>
            </a:r>
          </a:p>
          <a:p>
            <a:pPr marL="228600" indent="-228600">
              <a:buAutoNum type="arabicParenBoth" startAt="2"/>
            </a:pPr>
            <a:r>
              <a:rPr lang="en-US" sz="1200" dirty="0" smtClean="0"/>
              <a:t>Periodic Audit</a:t>
            </a:r>
          </a:p>
          <a:p>
            <a:pPr marL="228600" indent="-228600">
              <a:buAutoNum type="arabicParenBoth" startAt="2"/>
            </a:pPr>
            <a:r>
              <a:rPr lang="en-US" sz="1200" dirty="0" smtClean="0"/>
              <a:t>Detection &amp; Verification</a:t>
            </a:r>
            <a:endParaRPr lang="en-US" sz="1200" dirty="0"/>
          </a:p>
        </p:txBody>
      </p:sp>
      <p:sp>
        <p:nvSpPr>
          <p:cNvPr id="11" name="TextBox 10"/>
          <p:cNvSpPr txBox="1"/>
          <p:nvPr/>
        </p:nvSpPr>
        <p:spPr>
          <a:xfrm>
            <a:off x="6858000" y="2590800"/>
            <a:ext cx="1447800" cy="707886"/>
          </a:xfrm>
          <a:prstGeom prst="rect">
            <a:avLst/>
          </a:prstGeom>
          <a:noFill/>
        </p:spPr>
        <p:txBody>
          <a:bodyPr wrap="square" rtlCol="0">
            <a:spAutoFit/>
          </a:bodyPr>
          <a:lstStyle/>
          <a:p>
            <a:r>
              <a:rPr lang="en-US" sz="1600" b="1" dirty="0" smtClean="0"/>
              <a:t>Model 4:</a:t>
            </a:r>
          </a:p>
          <a:p>
            <a:r>
              <a:rPr lang="en-US" sz="1200" dirty="0" smtClean="0"/>
              <a:t>“Industry Self-Regulation”</a:t>
            </a:r>
            <a:endParaRPr lang="en-US" sz="1200" dirty="0"/>
          </a:p>
        </p:txBody>
      </p:sp>
      <p:sp>
        <p:nvSpPr>
          <p:cNvPr id="12" name="TextBox 11"/>
          <p:cNvSpPr txBox="1"/>
          <p:nvPr/>
        </p:nvSpPr>
        <p:spPr>
          <a:xfrm>
            <a:off x="381000" y="990600"/>
            <a:ext cx="8001000" cy="1077218"/>
          </a:xfrm>
          <a:prstGeom prst="rect">
            <a:avLst/>
          </a:prstGeom>
          <a:noFill/>
        </p:spPr>
        <p:txBody>
          <a:bodyPr wrap="square" rtlCol="0">
            <a:spAutoFit/>
          </a:bodyPr>
          <a:lstStyle/>
          <a:p>
            <a:r>
              <a:rPr lang="en-US" sz="1600" u="sng" dirty="0" smtClean="0"/>
              <a:t>Locating Responsibility for:  </a:t>
            </a:r>
            <a:r>
              <a:rPr lang="en-US" sz="1600" dirty="0" smtClean="0"/>
              <a:t>			(1) Risk Identification  (RI)</a:t>
            </a:r>
          </a:p>
          <a:p>
            <a:r>
              <a:rPr lang="en-US" sz="1600" dirty="0" smtClean="0"/>
              <a:t>					(2) Analysis &amp; Design (A&amp;D)</a:t>
            </a:r>
          </a:p>
          <a:p>
            <a:r>
              <a:rPr lang="en-US" sz="1600" dirty="0" smtClean="0"/>
              <a:t>					(3) Implementation (Imp)</a:t>
            </a:r>
          </a:p>
          <a:p>
            <a:r>
              <a:rPr lang="en-US" sz="1600" b="1" dirty="0"/>
              <a:t>	</a:t>
            </a:r>
            <a:r>
              <a:rPr lang="en-US" sz="1600" b="1" dirty="0" smtClean="0"/>
              <a:t>				</a:t>
            </a:r>
          </a:p>
        </p:txBody>
      </p:sp>
      <p:sp>
        <p:nvSpPr>
          <p:cNvPr id="35" name="Rectangle 34"/>
          <p:cNvSpPr/>
          <p:nvPr/>
        </p:nvSpPr>
        <p:spPr>
          <a:xfrm>
            <a:off x="990600" y="2133600"/>
            <a:ext cx="1600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895600" y="2133600"/>
            <a:ext cx="1600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4724400" y="2133600"/>
            <a:ext cx="1600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629400" y="2133600"/>
            <a:ext cx="1600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2743200" y="152400"/>
            <a:ext cx="6172200" cy="553998"/>
          </a:xfrm>
          <a:prstGeom prst="rect">
            <a:avLst/>
          </a:prstGeom>
          <a:noFill/>
        </p:spPr>
        <p:txBody>
          <a:bodyPr wrap="square" rtlCol="0">
            <a:spAutoFit/>
          </a:bodyPr>
          <a:lstStyle/>
          <a:p>
            <a:pPr algn="r"/>
            <a:r>
              <a:rPr lang="en-US" sz="3000" b="1" i="0" dirty="0" smtClean="0">
                <a:solidFill>
                  <a:schemeClr val="bg1"/>
                </a:solidFill>
                <a:latin typeface="Tahoma" pitchFamily="34" charset="0"/>
                <a:cs typeface="Tahoma" pitchFamily="34" charset="0"/>
              </a:rPr>
              <a:t>Regulatory Models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readiness"/>
          <p:cNvPicPr>
            <a:picLocks noChangeAspect="1" noChangeArrowheads="1"/>
          </p:cNvPicPr>
          <p:nvPr/>
        </p:nvPicPr>
        <p:blipFill>
          <a:blip r:embed="rId3" cstate="print"/>
          <a:srcRect/>
          <a:stretch>
            <a:fillRect/>
          </a:stretch>
        </p:blipFill>
        <p:spPr bwMode="auto">
          <a:xfrm>
            <a:off x="-914400" y="1600200"/>
            <a:ext cx="6794500" cy="4527550"/>
          </a:xfrm>
          <a:prstGeom prst="rect">
            <a:avLst/>
          </a:prstGeom>
          <a:noFill/>
          <a:ln w="9525">
            <a:noFill/>
            <a:miter lim="800000"/>
            <a:headEnd/>
            <a:tailEnd/>
          </a:ln>
        </p:spPr>
      </p:pic>
      <p:sp>
        <p:nvSpPr>
          <p:cNvPr id="30723" name="Rectangle 4"/>
          <p:cNvSpPr>
            <a:spLocks noChangeArrowheads="1"/>
          </p:cNvSpPr>
          <p:nvPr/>
        </p:nvSpPr>
        <p:spPr bwMode="auto">
          <a:xfrm>
            <a:off x="0" y="3276601"/>
            <a:ext cx="9144000" cy="1168400"/>
          </a:xfrm>
          <a:prstGeom prst="rect">
            <a:avLst/>
          </a:prstGeom>
          <a:gradFill rotWithShape="1">
            <a:gsLst>
              <a:gs pos="0">
                <a:srgbClr val="5D85A9"/>
              </a:gs>
              <a:gs pos="100000">
                <a:srgbClr val="5D85A9">
                  <a:alpha val="20000"/>
                </a:srgbClr>
              </a:gs>
            </a:gsLst>
            <a:lin ang="0" scaled="1"/>
          </a:gradFill>
          <a:ln w="9525">
            <a:noFill/>
            <a:miter lim="800000"/>
            <a:headEnd/>
            <a:tailEnd/>
          </a:ln>
        </p:spPr>
        <p:txBody>
          <a:bodyPr wrap="none" lIns="91429" tIns="45714" rIns="91429" bIns="45714" anchor="ctr"/>
          <a:lstStyle/>
          <a:p>
            <a:endParaRPr lang="en-US" baseline="-25000" dirty="0"/>
          </a:p>
        </p:txBody>
      </p:sp>
      <p:sp>
        <p:nvSpPr>
          <p:cNvPr id="17413" name="Text Box 5"/>
          <p:cNvSpPr txBox="1">
            <a:spLocks noChangeArrowheads="1"/>
          </p:cNvSpPr>
          <p:nvPr/>
        </p:nvSpPr>
        <p:spPr bwMode="auto">
          <a:xfrm>
            <a:off x="209550" y="3510526"/>
            <a:ext cx="8705850" cy="701718"/>
          </a:xfrm>
          <a:prstGeom prst="rect">
            <a:avLst/>
          </a:prstGeom>
          <a:noFill/>
          <a:ln w="9525">
            <a:noFill/>
            <a:miter lim="800000"/>
            <a:headEnd/>
            <a:tailEnd/>
          </a:ln>
        </p:spPr>
        <p:txBody>
          <a:bodyPr lIns="91429" tIns="45714" rIns="91429" bIns="45714">
            <a:spAutoFit/>
          </a:bodyPr>
          <a:lstStyle/>
          <a:p>
            <a:pPr lvl="0" eaLnBrk="1" hangingPunct="1">
              <a:lnSpc>
                <a:spcPct val="110000"/>
              </a:lnSpc>
              <a:defRPr/>
            </a:pPr>
            <a:r>
              <a:rPr lang="en-US" sz="3600" i="0" kern="0" dirty="0" smtClean="0">
                <a:solidFill>
                  <a:schemeClr val="bg1"/>
                </a:solidFill>
                <a:latin typeface="Tahoma" pitchFamily="84" charset="0"/>
              </a:rPr>
              <a:t>Coordinated Actions with FERC</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152400"/>
            <a:ext cx="6553201" cy="655638"/>
          </a:xfrm>
        </p:spPr>
        <p:txBody>
          <a:bodyPr/>
          <a:lstStyle/>
          <a:p>
            <a:r>
              <a:rPr lang="en-US" sz="3000" dirty="0" smtClean="0"/>
              <a:t>Coordinated Actions with FERC</a:t>
            </a:r>
            <a:endParaRPr lang="en-US" sz="3000" dirty="0"/>
          </a:p>
        </p:txBody>
      </p:sp>
      <p:sp>
        <p:nvSpPr>
          <p:cNvPr id="3" name="Content Placeholder 2"/>
          <p:cNvSpPr>
            <a:spLocks noGrp="1"/>
          </p:cNvSpPr>
          <p:nvPr>
            <p:ph sz="half" idx="10"/>
          </p:nvPr>
        </p:nvSpPr>
        <p:spPr>
          <a:xfrm>
            <a:off x="346074" y="1066800"/>
            <a:ext cx="8721726" cy="5410200"/>
          </a:xfrm>
        </p:spPr>
        <p:txBody>
          <a:bodyPr/>
          <a:lstStyle/>
          <a:p>
            <a:r>
              <a:rPr lang="en-US" dirty="0" smtClean="0"/>
              <a:t>Joint Inquiries: </a:t>
            </a:r>
            <a:r>
              <a:rPr lang="en-US" sz="2800" dirty="0" smtClean="0">
                <a:cs typeface="Calibri" pitchFamily="34" charset="0"/>
              </a:rPr>
              <a:t>Key findings and recommendations – not a compliance determination or enforcement action</a:t>
            </a:r>
          </a:p>
          <a:p>
            <a:pPr lvl="1"/>
            <a:r>
              <a:rPr lang="en-US" dirty="0" smtClean="0">
                <a:cs typeface="Calibri" pitchFamily="34" charset="0"/>
              </a:rPr>
              <a:t>October 29, 2011 Northeast Snowstorm</a:t>
            </a:r>
          </a:p>
          <a:p>
            <a:pPr lvl="1"/>
            <a:r>
              <a:rPr lang="en-US" dirty="0" smtClean="0">
                <a:cs typeface="Calibri" pitchFamily="34" charset="0"/>
              </a:rPr>
              <a:t>September 8, 2011 Southwest Power Outage</a:t>
            </a:r>
          </a:p>
          <a:p>
            <a:pPr lvl="1"/>
            <a:r>
              <a:rPr lang="en-US" dirty="0">
                <a:cs typeface="Calibri" pitchFamily="34" charset="0"/>
              </a:rPr>
              <a:t>February 2011 Southwest Cold Snap Event</a:t>
            </a:r>
          </a:p>
          <a:p>
            <a:r>
              <a:rPr lang="en-US" dirty="0" smtClean="0"/>
              <a:t>Joint FERC 1b investigations and NERC Compliance Investigations: </a:t>
            </a:r>
            <a:r>
              <a:rPr lang="en-US" sz="2800" dirty="0" smtClean="0">
                <a:cs typeface="Calibri" pitchFamily="34" charset="0"/>
              </a:rPr>
              <a:t>Enforcement proceedings, with penalties to date</a:t>
            </a:r>
          </a:p>
          <a:p>
            <a:pPr lvl="1"/>
            <a:r>
              <a:rPr lang="en-US" dirty="0" smtClean="0">
                <a:cs typeface="Calibri" pitchFamily="34" charset="0"/>
              </a:rPr>
              <a:t>PacifiCorp </a:t>
            </a:r>
            <a:endParaRPr lang="en-US" dirty="0">
              <a:cs typeface="Calibri" pitchFamily="34" charset="0"/>
            </a:endParaRPr>
          </a:p>
          <a:p>
            <a:pPr lvl="1"/>
            <a:r>
              <a:rPr lang="en-US" dirty="0" smtClean="0">
                <a:cs typeface="Calibri" pitchFamily="34" charset="0"/>
              </a:rPr>
              <a:t>Grand River Dam Authority</a:t>
            </a:r>
          </a:p>
          <a:p>
            <a:pPr lvl="1"/>
            <a:r>
              <a:rPr lang="en-US" dirty="0" smtClean="0">
                <a:cs typeface="Calibri" pitchFamily="34" charset="0"/>
              </a:rPr>
              <a:t>WECC Reliability Coordinator</a:t>
            </a:r>
          </a:p>
          <a:p>
            <a:pPr lvl="1"/>
            <a:r>
              <a:rPr lang="en-US" dirty="0">
                <a:cs typeface="Calibri" pitchFamily="34" charset="0"/>
              </a:rPr>
              <a:t>Florida Power &amp; Light and FRCC Reliability Coordinator</a:t>
            </a:r>
          </a:p>
          <a:p>
            <a:pPr lvl="1"/>
            <a:endParaRPr lang="en-US" dirty="0" smtClean="0">
              <a:cs typeface="Calibri" pitchFamily="34" charset="0"/>
            </a:endParaRPr>
          </a:p>
          <a:p>
            <a:endParaRPr lang="en-US" sz="2600" dirty="0" smtClean="0"/>
          </a:p>
          <a:p>
            <a:endParaRPr lang="en-US" dirty="0" smtClean="0"/>
          </a:p>
          <a:p>
            <a:endParaRPr lang="en-US" dirty="0"/>
          </a:p>
        </p:txBody>
      </p:sp>
    </p:spTree>
    <p:extLst>
      <p:ext uri="{BB962C8B-B14F-4D97-AF65-F5344CB8AC3E}">
        <p14:creationId xmlns:p14="http://schemas.microsoft.com/office/powerpoint/2010/main" xmlns="" val="199659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Arial" charset="0"/>
            <a:ea typeface="ＭＳ Ｐゴシック"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1" u="none" strike="noStrike" cap="none" normalizeH="0" baseline="0" smtClean="0">
            <a:ln>
              <a:noFill/>
            </a:ln>
            <a:solidFill>
              <a:schemeClr val="tx1"/>
            </a:solidFill>
            <a:effectLst/>
            <a:latin typeface="Arial" charset="0"/>
            <a:ea typeface="ＭＳ Ｐゴシック"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AA599498E6804D95326A1701830AA7" ma:contentTypeVersion="3" ma:contentTypeDescription="Create a new document." ma:contentTypeScope="" ma:versionID="0b768abbdbe5fdafc592cb6f59a0df25">
  <xsd:schema xmlns:xsd="http://www.w3.org/2001/XMLSchema" xmlns:p="http://schemas.microsoft.com/office/2006/metadata/properties" xmlns:ns2="aa393534-3c11-4f51-a2ca-331550489d06" targetNamespace="http://schemas.microsoft.com/office/2006/metadata/properties" ma:root="true" ma:fieldsID="5431e40b87259486d00e179bed1b42e3" ns2:_="">
    <xsd:import namespace="aa393534-3c11-4f51-a2ca-331550489d06"/>
    <xsd:element name="properties">
      <xsd:complexType>
        <xsd:sequence>
          <xsd:element name="documentManagement">
            <xsd:complexType>
              <xsd:all>
                <xsd:element ref="ns2:Document_x0020_Category"/>
                <xsd:element ref="ns2:Document_x0020_Name" minOccurs="0"/>
              </xsd:all>
            </xsd:complexType>
          </xsd:element>
        </xsd:sequence>
      </xsd:complexType>
    </xsd:element>
  </xsd:schema>
  <xsd:schema xmlns:xsd="http://www.w3.org/2001/XMLSchema" xmlns:dms="http://schemas.microsoft.com/office/2006/documentManagement/types" targetNamespace="aa393534-3c11-4f51-a2ca-331550489d06" elementFormDefault="qualified">
    <xsd:import namespace="http://schemas.microsoft.com/office/2006/documentManagement/types"/>
    <xsd:element name="Document_x0020_Category" ma:index="8" ma:displayName="Document Category" ma:default="Document" ma:format="Dropdown" ma:internalName="Document_x0020_Category">
      <xsd:simpleType>
        <xsd:restriction base="dms:Choice">
          <xsd:enumeration value="Document"/>
          <xsd:enumeration value="Logo"/>
          <xsd:enumeration value="Style Guide"/>
          <xsd:enumeration value="Template"/>
          <xsd:enumeration value="Meeting Reminder Statements"/>
        </xsd:restriction>
      </xsd:simpleType>
    </xsd:element>
    <xsd:element name="Document_x0020_Name" ma:index="9" nillable="true" ma:displayName="Document Name" ma:internalName="Document_x0020_Name">
      <xsd:simpleType>
        <xsd:restriction base="dms:Text">
          <xsd:maxLength value="10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Document_x0020_Name xmlns="aa393534-3c11-4f51-a2ca-331550489d06" xsi:nil="true"/>
    <Document_x0020_Category xmlns="aa393534-3c11-4f51-a2ca-331550489d06">Document</Document_x0020_Category>
  </documentManagement>
</p:properties>
</file>

<file path=customXml/itemProps1.xml><?xml version="1.0" encoding="utf-8"?>
<ds:datastoreItem xmlns:ds="http://schemas.openxmlformats.org/officeDocument/2006/customXml" ds:itemID="{76E4F843-C014-42B5-AB3C-3FB508571BF6}">
  <ds:schemaRefs>
    <ds:schemaRef ds:uri="http://schemas.microsoft.com/sharepoint/v3/contenttype/forms"/>
  </ds:schemaRefs>
</ds:datastoreItem>
</file>

<file path=customXml/itemProps2.xml><?xml version="1.0" encoding="utf-8"?>
<ds:datastoreItem xmlns:ds="http://schemas.openxmlformats.org/officeDocument/2006/customXml" ds:itemID="{1342EFF3-9F4D-4B53-8B8C-57A5BAD4E5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393534-3c11-4f51-a2ca-331550489d0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2FACB6B-C357-47D5-B036-B07F836ABFE1}">
  <ds:schemaRefs>
    <ds:schemaRef ds:uri="http://schemas.microsoft.com/office/2006/documentManagement/types"/>
    <ds:schemaRef ds:uri="http://purl.org/dc/dcmitype/"/>
    <ds:schemaRef ds:uri="http://purl.org/dc/elements/1.1/"/>
    <ds:schemaRef ds:uri="aa393534-3c11-4f51-a2ca-331550489d06"/>
    <ds:schemaRef ds:uri="http://purl.org/dc/terms/"/>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2686</TotalTime>
  <Words>2182</Words>
  <Application>Microsoft Office PowerPoint</Application>
  <PresentationFormat>On-screen Show (4:3)</PresentationFormat>
  <Paragraphs>486</Paragraphs>
  <Slides>53</Slides>
  <Notes>48</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Blank Presentation</vt:lpstr>
      <vt:lpstr>Slide 1</vt:lpstr>
      <vt:lpstr>Agenda</vt:lpstr>
      <vt:lpstr>Slide 3</vt:lpstr>
      <vt:lpstr>History of NERC</vt:lpstr>
      <vt:lpstr>Role of the Regions</vt:lpstr>
      <vt:lpstr>NERC’s Statutory Program Areas</vt:lpstr>
      <vt:lpstr>Slide 7</vt:lpstr>
      <vt:lpstr>Slide 8</vt:lpstr>
      <vt:lpstr>Coordinated Actions with FERC</vt:lpstr>
      <vt:lpstr>Slide 10</vt:lpstr>
      <vt:lpstr>Stakeholder Accountability</vt:lpstr>
      <vt:lpstr>NERC’s Standards Process</vt:lpstr>
      <vt:lpstr>Standards Committee</vt:lpstr>
      <vt:lpstr>Stakeholder Consensus Process</vt:lpstr>
      <vt:lpstr>Update on Standards Initiatives</vt:lpstr>
      <vt:lpstr>Relationship between Standard Requirements and Internal Controls</vt:lpstr>
      <vt:lpstr>Slide 17</vt:lpstr>
      <vt:lpstr>Compliance Monitoring and Enforcement Program (CMEP)</vt:lpstr>
      <vt:lpstr>CMEP Overview</vt:lpstr>
      <vt:lpstr>Risk-Based Compliance Monitoring</vt:lpstr>
      <vt:lpstr>Risk-Based Compliance Monitoring (Cont’d.)</vt:lpstr>
      <vt:lpstr>Risk-Based Compliance Monitoring (Cont’d.)</vt:lpstr>
      <vt:lpstr>Removal of Requirements </vt:lpstr>
      <vt:lpstr>Paragraph 81 Evaluation Criteria A</vt:lpstr>
      <vt:lpstr>Paragraph 81 Evaluation Criteria B</vt:lpstr>
      <vt:lpstr>Paragraph 81 Evaluation Criteria C</vt:lpstr>
      <vt:lpstr>Phased Approach</vt:lpstr>
      <vt:lpstr>Benefits of Paragraph 81 Project</vt:lpstr>
      <vt:lpstr>Slide 29</vt:lpstr>
      <vt:lpstr>Compliance Enforcement Initiative (CEI) Order</vt:lpstr>
      <vt:lpstr>CEI Ongoing Implementation</vt:lpstr>
      <vt:lpstr>CEI Pathway Forward </vt:lpstr>
      <vt:lpstr>One-Year Filing in March 2013</vt:lpstr>
      <vt:lpstr>Slide 34</vt:lpstr>
      <vt:lpstr>CIP Department Priorities</vt:lpstr>
      <vt:lpstr>CIP Department Priorities</vt:lpstr>
      <vt:lpstr>Slide 37</vt:lpstr>
      <vt:lpstr>Reliability Assessment and Performance Analysis (RAPA) </vt:lpstr>
      <vt:lpstr>Reliability and Adequacy Assessments</vt:lpstr>
      <vt:lpstr>NERC Reliability Assessments</vt:lpstr>
      <vt:lpstr>Special Reliability Assessments</vt:lpstr>
      <vt:lpstr>Performance Analysis of BPS</vt:lpstr>
      <vt:lpstr>Equipment Performance - ADS</vt:lpstr>
      <vt:lpstr>Reliability Risk Analysis and Control</vt:lpstr>
      <vt:lpstr>Conceptual RISC Process</vt:lpstr>
      <vt:lpstr>Risk Process Flow</vt:lpstr>
      <vt:lpstr>Slide 47</vt:lpstr>
      <vt:lpstr>Electric Reliability in Canada </vt:lpstr>
      <vt:lpstr>A Reliability Assurance Mosaic </vt:lpstr>
      <vt:lpstr>Canada </vt:lpstr>
      <vt:lpstr>Building on our Strengths </vt:lpstr>
      <vt:lpstr>Slide 52</vt:lpstr>
      <vt:lpstr>More Information</vt:lpstr>
    </vt:vector>
  </TitlesOfParts>
  <Company>OCPA Plans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Burlovich</dc:creator>
  <cp:lastModifiedBy>berardescoc</cp:lastModifiedBy>
  <cp:revision>195</cp:revision>
  <dcterms:created xsi:type="dcterms:W3CDTF">2011-03-18T12:36:59Z</dcterms:created>
  <dcterms:modified xsi:type="dcterms:W3CDTF">2013-02-19T19:51:25Z</dcterms:modified>
</cp:coreProperties>
</file>